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64"/>
  </p:notesMasterIdLst>
  <p:handoutMasterIdLst>
    <p:handoutMasterId r:id="rId65"/>
  </p:handoutMasterIdLst>
  <p:sldIdLst>
    <p:sldId id="256" r:id="rId2"/>
    <p:sldId id="257" r:id="rId3"/>
    <p:sldId id="259" r:id="rId4"/>
    <p:sldId id="260" r:id="rId5"/>
    <p:sldId id="261" r:id="rId6"/>
    <p:sldId id="263" r:id="rId7"/>
    <p:sldId id="264" r:id="rId8"/>
    <p:sldId id="265" r:id="rId9"/>
    <p:sldId id="267" r:id="rId10"/>
    <p:sldId id="268" r:id="rId11"/>
    <p:sldId id="269" r:id="rId12"/>
    <p:sldId id="271" r:id="rId13"/>
    <p:sldId id="272" r:id="rId14"/>
    <p:sldId id="273" r:id="rId15"/>
    <p:sldId id="275" r:id="rId16"/>
    <p:sldId id="276" r:id="rId17"/>
    <p:sldId id="277" r:id="rId18"/>
    <p:sldId id="279" r:id="rId19"/>
    <p:sldId id="280" r:id="rId20"/>
    <p:sldId id="281" r:id="rId21"/>
    <p:sldId id="283" r:id="rId22"/>
    <p:sldId id="284" r:id="rId23"/>
    <p:sldId id="285" r:id="rId24"/>
    <p:sldId id="288" r:id="rId25"/>
    <p:sldId id="289" r:id="rId26"/>
    <p:sldId id="290" r:id="rId27"/>
    <p:sldId id="292" r:id="rId28"/>
    <p:sldId id="293" r:id="rId29"/>
    <p:sldId id="294" r:id="rId30"/>
    <p:sldId id="296" r:id="rId31"/>
    <p:sldId id="297" r:id="rId32"/>
    <p:sldId id="298" r:id="rId33"/>
    <p:sldId id="300" r:id="rId34"/>
    <p:sldId id="301" r:id="rId35"/>
    <p:sldId id="302" r:id="rId36"/>
    <p:sldId id="304" r:id="rId37"/>
    <p:sldId id="305" r:id="rId38"/>
    <p:sldId id="306" r:id="rId39"/>
    <p:sldId id="308" r:id="rId40"/>
    <p:sldId id="309" r:id="rId41"/>
    <p:sldId id="310" r:id="rId42"/>
    <p:sldId id="312" r:id="rId43"/>
    <p:sldId id="313" r:id="rId44"/>
    <p:sldId id="314" r:id="rId45"/>
    <p:sldId id="316" r:id="rId46"/>
    <p:sldId id="317" r:id="rId47"/>
    <p:sldId id="318" r:id="rId48"/>
    <p:sldId id="320" r:id="rId49"/>
    <p:sldId id="321" r:id="rId50"/>
    <p:sldId id="322" r:id="rId51"/>
    <p:sldId id="324" r:id="rId52"/>
    <p:sldId id="325" r:id="rId53"/>
    <p:sldId id="326" r:id="rId54"/>
    <p:sldId id="328" r:id="rId55"/>
    <p:sldId id="329" r:id="rId56"/>
    <p:sldId id="330" r:id="rId57"/>
    <p:sldId id="333" r:id="rId58"/>
    <p:sldId id="334" r:id="rId59"/>
    <p:sldId id="335" r:id="rId60"/>
    <p:sldId id="337" r:id="rId61"/>
    <p:sldId id="338" r:id="rId62"/>
    <p:sldId id="340" r:id="rId63"/>
  </p:sldIdLst>
  <p:sldSz cx="9144000" cy="6858000" type="screen4x3"/>
  <p:notesSz cx="6881813" cy="9296400"/>
  <p:defaultTextStyle>
    <a:defPPr>
      <a:defRPr lang="en-US"/>
    </a:defPPr>
    <a:lvl1pPr algn="l" rtl="0" fontAlgn="base">
      <a:spcBef>
        <a:spcPct val="0"/>
      </a:spcBef>
      <a:spcAft>
        <a:spcPct val="0"/>
      </a:spcAft>
      <a:defRPr sz="2500" kern="1200">
        <a:solidFill>
          <a:srgbClr val="EBFFC2"/>
        </a:solidFill>
        <a:latin typeface="Corbel" pitchFamily="34" charset="0"/>
        <a:ea typeface="+mn-ea"/>
        <a:cs typeface="+mn-cs"/>
      </a:defRPr>
    </a:lvl1pPr>
    <a:lvl2pPr marL="457200" algn="l" rtl="0" fontAlgn="base">
      <a:spcBef>
        <a:spcPct val="0"/>
      </a:spcBef>
      <a:spcAft>
        <a:spcPct val="0"/>
      </a:spcAft>
      <a:defRPr sz="2500" kern="1200">
        <a:solidFill>
          <a:srgbClr val="EBFFC2"/>
        </a:solidFill>
        <a:latin typeface="Corbel" pitchFamily="34" charset="0"/>
        <a:ea typeface="+mn-ea"/>
        <a:cs typeface="+mn-cs"/>
      </a:defRPr>
    </a:lvl2pPr>
    <a:lvl3pPr marL="914400" algn="l" rtl="0" fontAlgn="base">
      <a:spcBef>
        <a:spcPct val="0"/>
      </a:spcBef>
      <a:spcAft>
        <a:spcPct val="0"/>
      </a:spcAft>
      <a:defRPr sz="2500" kern="1200">
        <a:solidFill>
          <a:srgbClr val="EBFFC2"/>
        </a:solidFill>
        <a:latin typeface="Corbel" pitchFamily="34" charset="0"/>
        <a:ea typeface="+mn-ea"/>
        <a:cs typeface="+mn-cs"/>
      </a:defRPr>
    </a:lvl3pPr>
    <a:lvl4pPr marL="1371600" algn="l" rtl="0" fontAlgn="base">
      <a:spcBef>
        <a:spcPct val="0"/>
      </a:spcBef>
      <a:spcAft>
        <a:spcPct val="0"/>
      </a:spcAft>
      <a:defRPr sz="2500" kern="1200">
        <a:solidFill>
          <a:srgbClr val="EBFFC2"/>
        </a:solidFill>
        <a:latin typeface="Corbel" pitchFamily="34" charset="0"/>
        <a:ea typeface="+mn-ea"/>
        <a:cs typeface="+mn-cs"/>
      </a:defRPr>
    </a:lvl4pPr>
    <a:lvl5pPr marL="1828800" algn="l" rtl="0" fontAlgn="base">
      <a:spcBef>
        <a:spcPct val="0"/>
      </a:spcBef>
      <a:spcAft>
        <a:spcPct val="0"/>
      </a:spcAft>
      <a:defRPr sz="2500" kern="1200">
        <a:solidFill>
          <a:srgbClr val="EBFFC2"/>
        </a:solidFill>
        <a:latin typeface="Corbel" pitchFamily="34" charset="0"/>
        <a:ea typeface="+mn-ea"/>
        <a:cs typeface="+mn-cs"/>
      </a:defRPr>
    </a:lvl5pPr>
    <a:lvl6pPr marL="2286000" algn="l" defTabSz="914400" rtl="0" eaLnBrk="1" latinLnBrk="0" hangingPunct="1">
      <a:defRPr sz="2500" kern="1200">
        <a:solidFill>
          <a:srgbClr val="EBFFC2"/>
        </a:solidFill>
        <a:latin typeface="Corbel" pitchFamily="34" charset="0"/>
        <a:ea typeface="+mn-ea"/>
        <a:cs typeface="+mn-cs"/>
      </a:defRPr>
    </a:lvl6pPr>
    <a:lvl7pPr marL="2743200" algn="l" defTabSz="914400" rtl="0" eaLnBrk="1" latinLnBrk="0" hangingPunct="1">
      <a:defRPr sz="2500" kern="1200">
        <a:solidFill>
          <a:srgbClr val="EBFFC2"/>
        </a:solidFill>
        <a:latin typeface="Corbel" pitchFamily="34" charset="0"/>
        <a:ea typeface="+mn-ea"/>
        <a:cs typeface="+mn-cs"/>
      </a:defRPr>
    </a:lvl7pPr>
    <a:lvl8pPr marL="3200400" algn="l" defTabSz="914400" rtl="0" eaLnBrk="1" latinLnBrk="0" hangingPunct="1">
      <a:defRPr sz="2500" kern="1200">
        <a:solidFill>
          <a:srgbClr val="EBFFC2"/>
        </a:solidFill>
        <a:latin typeface="Corbel" pitchFamily="34" charset="0"/>
        <a:ea typeface="+mn-ea"/>
        <a:cs typeface="+mn-cs"/>
      </a:defRPr>
    </a:lvl8pPr>
    <a:lvl9pPr marL="3657600" algn="l" defTabSz="914400" rtl="0" eaLnBrk="1" latinLnBrk="0" hangingPunct="1">
      <a:defRPr sz="2500" kern="1200">
        <a:solidFill>
          <a:srgbClr val="EBFFC2"/>
        </a:solidFill>
        <a:latin typeface="Corbel" pitchFamily="34" charset="0"/>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 uri="{2D200454-40CA-4A62-9FC3-DE9A4176ACB9}">
      <p15:notesGuideLst xmlns:p15="http://schemas.microsoft.com/office/powerpoint/2012/main" xmlns="">
        <p15:guide id="1" orient="horz" pos="2928">
          <p15:clr>
            <a:srgbClr val="A4A3A4"/>
          </p15:clr>
        </p15:guide>
        <p15:guide id="2" pos="2168">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George Georgiev" initials="GG" lastIdx="1" clrIdx="0"/>
  <p:cmAuthor id="1" name="Todor Stoyanov" initials="TS" lastIdx="2"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BCC00"/>
    <a:srgbClr val="9ED000"/>
    <a:srgbClr val="F4FCD8"/>
    <a:srgbClr val="FFFFFF"/>
    <a:srgbClr val="E8FFC8"/>
    <a:srgbClr val="FAF7C8"/>
    <a:srgbClr val="FAF8C8"/>
    <a:srgbClr val="F5FFC2"/>
    <a:srgbClr val="EBFFD2"/>
    <a:srgbClr val="EBFFD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aximized">
    <p:restoredLeft sz="22034" autoAdjust="0"/>
    <p:restoredTop sz="94451" autoAdjust="0"/>
  </p:normalViewPr>
  <p:slideViewPr>
    <p:cSldViewPr>
      <p:cViewPr>
        <p:scale>
          <a:sx n="69" d="100"/>
          <a:sy n="69" d="100"/>
        </p:scale>
        <p:origin x="-954" y="-744"/>
      </p:cViewPr>
      <p:guideLst>
        <p:guide orient="horz" pos="2160"/>
        <p:guide pos="2880"/>
      </p:guideLst>
    </p:cSldViewPr>
  </p:slideViewPr>
  <p:outlineViewPr>
    <p:cViewPr>
      <p:scale>
        <a:sx n="33" d="100"/>
        <a:sy n="33" d="100"/>
      </p:scale>
      <p:origin x="0" y="0"/>
    </p:cViewPr>
  </p:outlineViewPr>
  <p:notesTextViewPr>
    <p:cViewPr>
      <p:scale>
        <a:sx n="3" d="2"/>
        <a:sy n="3" d="2"/>
      </p:scale>
      <p:origin x="0" y="0"/>
    </p:cViewPr>
  </p:notesTextViewPr>
  <p:sorterViewPr>
    <p:cViewPr>
      <p:scale>
        <a:sx n="66" d="100"/>
        <a:sy n="66" d="100"/>
      </p:scale>
      <p:origin x="0" y="4992"/>
    </p:cViewPr>
  </p:sorterViewPr>
  <p:notesViewPr>
    <p:cSldViewPr>
      <p:cViewPr varScale="1">
        <p:scale>
          <a:sx n="84" d="100"/>
          <a:sy n="84" d="100"/>
        </p:scale>
        <p:origin x="-3162" y="-78"/>
      </p:cViewPr>
      <p:guideLst>
        <p:guide orient="horz" pos="2928"/>
        <p:guide pos="2168"/>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commentAuthors" Target="commentAuthor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bwMode="auto">
          <a:xfrm>
            <a:off x="0" y="0"/>
            <a:ext cx="2982913" cy="465138"/>
          </a:xfrm>
          <a:prstGeom prst="rect">
            <a:avLst/>
          </a:prstGeom>
          <a:noFill/>
          <a:ln w="9525">
            <a:noFill/>
            <a:miter lim="800000"/>
            <a:headEnd/>
            <a:tailEnd/>
          </a:ln>
        </p:spPr>
        <p:txBody>
          <a:bodyPr vert="horz" wrap="square" lIns="92436" tIns="46219" rIns="92436" bIns="46219" numCol="1" anchor="t" anchorCtr="0" compatLnSpc="1">
            <a:prstTxWarp prst="textNoShape">
              <a:avLst/>
            </a:prstTxWarp>
          </a:bodyPr>
          <a:lstStyle>
            <a:lvl1pPr defTabSz="923925">
              <a:defRPr sz="1200">
                <a:solidFill>
                  <a:schemeClr val="tx1"/>
                </a:solidFill>
                <a:latin typeface="Calibri" pitchFamily="34" charset="0"/>
              </a:defRPr>
            </a:lvl1pPr>
          </a:lstStyle>
          <a:p>
            <a:endParaRPr lang="en-US" dirty="0"/>
          </a:p>
        </p:txBody>
      </p:sp>
      <p:sp>
        <p:nvSpPr>
          <p:cNvPr id="3" name="Date Placeholder 2"/>
          <p:cNvSpPr>
            <a:spLocks noGrp="1"/>
          </p:cNvSpPr>
          <p:nvPr>
            <p:ph type="dt" sz="quarter" idx="1"/>
          </p:nvPr>
        </p:nvSpPr>
        <p:spPr bwMode="auto">
          <a:xfrm>
            <a:off x="3897313" y="0"/>
            <a:ext cx="2982912" cy="465138"/>
          </a:xfrm>
          <a:prstGeom prst="rect">
            <a:avLst/>
          </a:prstGeom>
          <a:noFill/>
          <a:ln w="9525">
            <a:noFill/>
            <a:miter lim="800000"/>
            <a:headEnd/>
            <a:tailEnd/>
          </a:ln>
        </p:spPr>
        <p:txBody>
          <a:bodyPr vert="horz" wrap="square" lIns="92436" tIns="46219" rIns="92436" bIns="46219" numCol="1" anchor="t" anchorCtr="0" compatLnSpc="1">
            <a:prstTxWarp prst="textNoShape">
              <a:avLst/>
            </a:prstTxWarp>
          </a:bodyPr>
          <a:lstStyle>
            <a:lvl1pPr algn="r" defTabSz="923925">
              <a:defRPr sz="1200">
                <a:solidFill>
                  <a:schemeClr val="tx1"/>
                </a:solidFill>
                <a:latin typeface="Calibri" pitchFamily="34" charset="0"/>
              </a:defRPr>
            </a:lvl1pPr>
          </a:lstStyle>
          <a:p>
            <a:fld id="{3BF7C7B5-275F-4D1F-9AB4-9255447DBC73}" type="datetimeFigureOut">
              <a:rPr lang="en-US"/>
              <a:pPr/>
              <a:t>11/28/2013</a:t>
            </a:fld>
            <a:endParaRPr lang="en-US" dirty="0"/>
          </a:p>
        </p:txBody>
      </p:sp>
      <p:sp>
        <p:nvSpPr>
          <p:cNvPr id="4" name="Footer Placeholder 3"/>
          <p:cNvSpPr>
            <a:spLocks noGrp="1"/>
          </p:cNvSpPr>
          <p:nvPr>
            <p:ph type="ftr" sz="quarter" idx="2"/>
          </p:nvPr>
        </p:nvSpPr>
        <p:spPr bwMode="auto">
          <a:xfrm>
            <a:off x="0" y="8829675"/>
            <a:ext cx="2982913" cy="465138"/>
          </a:xfrm>
          <a:prstGeom prst="rect">
            <a:avLst/>
          </a:prstGeom>
          <a:noFill/>
          <a:ln w="9525">
            <a:noFill/>
            <a:miter lim="800000"/>
            <a:headEnd/>
            <a:tailEnd/>
          </a:ln>
        </p:spPr>
        <p:txBody>
          <a:bodyPr vert="horz" wrap="square" lIns="92436" tIns="46219" rIns="92436" bIns="46219" numCol="1" anchor="b" anchorCtr="0" compatLnSpc="1">
            <a:prstTxWarp prst="textNoShape">
              <a:avLst/>
            </a:prstTxWarp>
          </a:bodyPr>
          <a:lstStyle>
            <a:lvl1pPr defTabSz="923925">
              <a:defRPr sz="1200">
                <a:solidFill>
                  <a:schemeClr val="tx1"/>
                </a:solidFill>
                <a:latin typeface="Calibri" pitchFamily="34" charset="0"/>
              </a:defRPr>
            </a:lvl1pPr>
          </a:lstStyle>
          <a:p>
            <a:endParaRPr lang="en-US" dirty="0"/>
          </a:p>
        </p:txBody>
      </p:sp>
      <p:sp>
        <p:nvSpPr>
          <p:cNvPr id="5" name="Slide Number Placeholder 4"/>
          <p:cNvSpPr>
            <a:spLocks noGrp="1"/>
          </p:cNvSpPr>
          <p:nvPr>
            <p:ph type="sldNum" sz="quarter" idx="3"/>
          </p:nvPr>
        </p:nvSpPr>
        <p:spPr bwMode="auto">
          <a:xfrm>
            <a:off x="3897313" y="8829675"/>
            <a:ext cx="2982912" cy="465138"/>
          </a:xfrm>
          <a:prstGeom prst="rect">
            <a:avLst/>
          </a:prstGeom>
          <a:noFill/>
          <a:ln w="9525">
            <a:noFill/>
            <a:miter lim="800000"/>
            <a:headEnd/>
            <a:tailEnd/>
          </a:ln>
        </p:spPr>
        <p:txBody>
          <a:bodyPr vert="horz" wrap="square" lIns="92436" tIns="46219" rIns="92436" bIns="46219" numCol="1" anchor="b" anchorCtr="0" compatLnSpc="1">
            <a:prstTxWarp prst="textNoShape">
              <a:avLst/>
            </a:prstTxWarp>
          </a:bodyPr>
          <a:lstStyle>
            <a:lvl1pPr algn="r" defTabSz="923925">
              <a:defRPr sz="1200">
                <a:solidFill>
                  <a:schemeClr val="tx1"/>
                </a:solidFill>
                <a:latin typeface="Calibri" pitchFamily="34" charset="0"/>
              </a:defRPr>
            </a:lvl1pPr>
          </a:lstStyle>
          <a:p>
            <a:fld id="{3DADE544-1278-4EDA-8870-0A169B9A6D6D}" type="slidenum">
              <a:rPr lang="en-US"/>
              <a:pPr/>
              <a:t>‹#›</a:t>
            </a:fld>
            <a:endParaRPr lang="en-US" dirty="0"/>
          </a:p>
        </p:txBody>
      </p:sp>
    </p:spTree>
    <p:extLst>
      <p:ext uri="{BB962C8B-B14F-4D97-AF65-F5344CB8AC3E}">
        <p14:creationId xmlns:p14="http://schemas.microsoft.com/office/powerpoint/2010/main" val="121324060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bwMode="auto">
          <a:xfrm>
            <a:off x="0" y="0"/>
            <a:ext cx="2982913" cy="465138"/>
          </a:xfrm>
          <a:prstGeom prst="rect">
            <a:avLst/>
          </a:prstGeom>
          <a:noFill/>
          <a:ln w="9525">
            <a:noFill/>
            <a:miter lim="800000"/>
            <a:headEnd/>
            <a:tailEnd/>
          </a:ln>
        </p:spPr>
        <p:txBody>
          <a:bodyPr vert="horz" wrap="square" lIns="92436" tIns="46219" rIns="92436" bIns="46219" numCol="1" anchor="t" anchorCtr="0" compatLnSpc="1">
            <a:prstTxWarp prst="textNoShape">
              <a:avLst/>
            </a:prstTxWarp>
          </a:bodyPr>
          <a:lstStyle>
            <a:lvl1pPr defTabSz="923925">
              <a:defRPr sz="1200">
                <a:solidFill>
                  <a:schemeClr val="tx1"/>
                </a:solidFill>
                <a:latin typeface="Calibri" pitchFamily="34" charset="0"/>
              </a:defRPr>
            </a:lvl1pPr>
          </a:lstStyle>
          <a:p>
            <a:endParaRPr lang="en-US" dirty="0"/>
          </a:p>
        </p:txBody>
      </p:sp>
      <p:sp>
        <p:nvSpPr>
          <p:cNvPr id="3" name="Date Placeholder 2"/>
          <p:cNvSpPr>
            <a:spLocks noGrp="1"/>
          </p:cNvSpPr>
          <p:nvPr>
            <p:ph type="dt" idx="1"/>
          </p:nvPr>
        </p:nvSpPr>
        <p:spPr bwMode="auto">
          <a:xfrm>
            <a:off x="3897313" y="0"/>
            <a:ext cx="2982912" cy="465138"/>
          </a:xfrm>
          <a:prstGeom prst="rect">
            <a:avLst/>
          </a:prstGeom>
          <a:noFill/>
          <a:ln w="9525">
            <a:noFill/>
            <a:miter lim="800000"/>
            <a:headEnd/>
            <a:tailEnd/>
          </a:ln>
        </p:spPr>
        <p:txBody>
          <a:bodyPr vert="horz" wrap="square" lIns="92436" tIns="46219" rIns="92436" bIns="46219" numCol="1" anchor="t" anchorCtr="0" compatLnSpc="1">
            <a:prstTxWarp prst="textNoShape">
              <a:avLst/>
            </a:prstTxWarp>
          </a:bodyPr>
          <a:lstStyle>
            <a:lvl1pPr algn="r" defTabSz="923925">
              <a:defRPr sz="1200">
                <a:solidFill>
                  <a:schemeClr val="tx1"/>
                </a:solidFill>
                <a:latin typeface="Calibri" pitchFamily="34" charset="0"/>
              </a:defRPr>
            </a:lvl1pPr>
          </a:lstStyle>
          <a:p>
            <a:fld id="{9B46F231-FB2B-4655-A644-E2477325E686}" type="datetimeFigureOut">
              <a:rPr lang="en-US"/>
              <a:pPr/>
              <a:t>11/28/2013</a:t>
            </a:fld>
            <a:endParaRPr lang="en-US" dirty="0"/>
          </a:p>
        </p:txBody>
      </p:sp>
      <p:sp>
        <p:nvSpPr>
          <p:cNvPr id="4" name="Slide Image Placeholder 3"/>
          <p:cNvSpPr>
            <a:spLocks noGrp="1" noRot="1" noChangeAspect="1"/>
          </p:cNvSpPr>
          <p:nvPr>
            <p:ph type="sldImg" idx="2"/>
          </p:nvPr>
        </p:nvSpPr>
        <p:spPr>
          <a:xfrm>
            <a:off x="1117600" y="696913"/>
            <a:ext cx="4648200" cy="348615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p:cNvSpPr>
            <a:spLocks noGrp="1"/>
          </p:cNvSpPr>
          <p:nvPr>
            <p:ph type="body" sz="quarter" idx="3"/>
          </p:nvPr>
        </p:nvSpPr>
        <p:spPr bwMode="auto">
          <a:xfrm>
            <a:off x="687388" y="4416425"/>
            <a:ext cx="5507037" cy="4183063"/>
          </a:xfrm>
          <a:prstGeom prst="rect">
            <a:avLst/>
          </a:prstGeom>
          <a:noFill/>
          <a:ln w="9525">
            <a:noFill/>
            <a:miter lim="800000"/>
            <a:headEnd/>
            <a:tailEnd/>
          </a:ln>
        </p:spPr>
        <p:txBody>
          <a:bodyPr vert="horz" wrap="square" lIns="92436" tIns="46219" rIns="92436" bIns="46219"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6" name="Footer Placeholder 5"/>
          <p:cNvSpPr>
            <a:spLocks noGrp="1"/>
          </p:cNvSpPr>
          <p:nvPr>
            <p:ph type="ftr" sz="quarter" idx="4"/>
          </p:nvPr>
        </p:nvSpPr>
        <p:spPr bwMode="auto">
          <a:xfrm>
            <a:off x="0" y="8829675"/>
            <a:ext cx="2982913" cy="465138"/>
          </a:xfrm>
          <a:prstGeom prst="rect">
            <a:avLst/>
          </a:prstGeom>
          <a:noFill/>
          <a:ln w="9525">
            <a:noFill/>
            <a:miter lim="800000"/>
            <a:headEnd/>
            <a:tailEnd/>
          </a:ln>
        </p:spPr>
        <p:txBody>
          <a:bodyPr vert="horz" wrap="square" lIns="92436" tIns="46219" rIns="92436" bIns="46219" numCol="1" anchor="b" anchorCtr="0" compatLnSpc="1">
            <a:prstTxWarp prst="textNoShape">
              <a:avLst/>
            </a:prstTxWarp>
          </a:bodyPr>
          <a:lstStyle>
            <a:lvl1pPr defTabSz="923925">
              <a:defRPr sz="1200">
                <a:solidFill>
                  <a:schemeClr val="tx1"/>
                </a:solidFill>
                <a:latin typeface="Calibri" pitchFamily="34" charset="0"/>
              </a:defRPr>
            </a:lvl1pPr>
          </a:lstStyle>
          <a:p>
            <a:endParaRPr lang="en-US" dirty="0"/>
          </a:p>
        </p:txBody>
      </p:sp>
      <p:sp>
        <p:nvSpPr>
          <p:cNvPr id="7" name="Slide Number Placeholder 6"/>
          <p:cNvSpPr>
            <a:spLocks noGrp="1"/>
          </p:cNvSpPr>
          <p:nvPr>
            <p:ph type="sldNum" sz="quarter" idx="5"/>
          </p:nvPr>
        </p:nvSpPr>
        <p:spPr bwMode="auto">
          <a:xfrm>
            <a:off x="3897313" y="8829675"/>
            <a:ext cx="2982912" cy="465138"/>
          </a:xfrm>
          <a:prstGeom prst="rect">
            <a:avLst/>
          </a:prstGeom>
          <a:noFill/>
          <a:ln w="9525">
            <a:noFill/>
            <a:miter lim="800000"/>
            <a:headEnd/>
            <a:tailEnd/>
          </a:ln>
        </p:spPr>
        <p:txBody>
          <a:bodyPr vert="horz" wrap="square" lIns="92436" tIns="46219" rIns="92436" bIns="46219" numCol="1" anchor="b" anchorCtr="0" compatLnSpc="1">
            <a:prstTxWarp prst="textNoShape">
              <a:avLst/>
            </a:prstTxWarp>
          </a:bodyPr>
          <a:lstStyle>
            <a:lvl1pPr algn="r" defTabSz="923925">
              <a:defRPr sz="1200">
                <a:solidFill>
                  <a:schemeClr val="tx1"/>
                </a:solidFill>
                <a:latin typeface="Calibri" pitchFamily="34" charset="0"/>
              </a:defRPr>
            </a:lvl1pPr>
          </a:lstStyle>
          <a:p>
            <a:fld id="{6FB4F6EA-423E-42DF-9292-215E7D886C4E}" type="slidenum">
              <a:rPr lang="en-US"/>
              <a:pPr/>
              <a:t>‹#›</a:t>
            </a:fld>
            <a:endParaRPr lang="en-US" dirty="0"/>
          </a:p>
        </p:txBody>
      </p:sp>
    </p:spTree>
    <p:extLst>
      <p:ext uri="{BB962C8B-B14F-4D97-AF65-F5344CB8AC3E}">
        <p14:creationId xmlns:p14="http://schemas.microsoft.com/office/powerpoint/2010/main" val="398520194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8" Type="http://schemas.openxmlformats.org/officeDocument/2006/relationships/hyperlink" Target="http://mvccourse.telerik.com/" TargetMode="External"/><Relationship Id="rId13" Type="http://schemas.openxmlformats.org/officeDocument/2006/relationships/hyperlink" Target="http://algoacademy.telerik.com/" TargetMode="External"/><Relationship Id="rId18" Type="http://schemas.openxmlformats.org/officeDocument/2006/relationships/hyperlink" Target="http://www.minkov.it/" TargetMode="External"/><Relationship Id="rId3" Type="http://schemas.openxmlformats.org/officeDocument/2006/relationships/hyperlink" Target="http://kursove-uroci-knigi-obuchenie-programirane-web-design-csharp.info/" TargetMode="External"/><Relationship Id="rId7" Type="http://schemas.openxmlformats.org/officeDocument/2006/relationships/hyperlink" Target="http://schoolacademy.telerik.com/" TargetMode="External"/><Relationship Id="rId12" Type="http://schemas.openxmlformats.org/officeDocument/2006/relationships/hyperlink" Target="http://codecourse.telerik.com/" TargetMode="External"/><Relationship Id="rId17" Type="http://schemas.openxmlformats.org/officeDocument/2006/relationships/hyperlink" Target="http://www.introprogramming.info/" TargetMode="External"/><Relationship Id="rId2" Type="http://schemas.openxmlformats.org/officeDocument/2006/relationships/hyperlink" Target="http://forums.academy.telerik.com/" TargetMode="External"/><Relationship Id="rId16" Type="http://schemas.openxmlformats.org/officeDocument/2006/relationships/hyperlink" Target="http://mobiledevcourse.telerik.com/" TargetMode="External"/><Relationship Id="rId20" Type="http://schemas.openxmlformats.org/officeDocument/2006/relationships/hyperlink" Target="http://csharpfundamentals.telerik.com/" TargetMode="External"/><Relationship Id="rId1" Type="http://schemas.openxmlformats.org/officeDocument/2006/relationships/slideMaster" Target="../slideMasters/slideMaster1.xml"/><Relationship Id="rId6" Type="http://schemas.openxmlformats.org/officeDocument/2006/relationships/hyperlink" Target="http://html5course.telerik.com/" TargetMode="External"/><Relationship Id="rId11" Type="http://schemas.openxmlformats.org/officeDocument/2006/relationships/hyperlink" Target="http://www.nakov.com/" TargetMode="External"/><Relationship Id="rId5" Type="http://schemas.openxmlformats.org/officeDocument/2006/relationships/hyperlink" Target="http://seocourse.telerik.com/" TargetMode="External"/><Relationship Id="rId15" Type="http://schemas.openxmlformats.org/officeDocument/2006/relationships/hyperlink" Target="http://academy.telerik.com/" TargetMode="External"/><Relationship Id="rId10" Type="http://schemas.openxmlformats.org/officeDocument/2006/relationships/hyperlink" Target="http://www.bgcoder.com/" TargetMode="External"/><Relationship Id="rId19" Type="http://schemas.openxmlformats.org/officeDocument/2006/relationships/hyperlink" Target="http://www.nikolay.it/" TargetMode="External"/><Relationship Id="rId4" Type="http://schemas.openxmlformats.org/officeDocument/2006/relationships/hyperlink" Target="http://www.telerik-kids.com/" TargetMode="External"/><Relationship Id="rId9" Type="http://schemas.openxmlformats.org/officeDocument/2006/relationships/hyperlink" Target="http://clouddevcourse.telerik.com/" TargetMode="External"/><Relationship Id="rId14" Type="http://schemas.openxmlformats.org/officeDocument/2006/relationships/hyperlink" Target="http://aspnetcourse.telerik.com/" TargetMode="Externa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www.telerik.com/"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resentation Title Slide">
    <p:spTree>
      <p:nvGrpSpPr>
        <p:cNvPr id="1" name=""/>
        <p:cNvGrpSpPr/>
        <p:nvPr/>
      </p:nvGrpSpPr>
      <p:grpSpPr>
        <a:xfrm>
          <a:off x="0" y="0"/>
          <a:ext cx="0" cy="0"/>
          <a:chOff x="0" y="0"/>
          <a:chExt cx="0" cy="0"/>
        </a:xfrm>
      </p:grpSpPr>
      <p:sp>
        <p:nvSpPr>
          <p:cNvPr id="6" name="Title 8"/>
          <p:cNvSpPr>
            <a:spLocks noGrp="1"/>
          </p:cNvSpPr>
          <p:nvPr>
            <p:ph type="ctrTitle" hasCustomPrompt="1"/>
          </p:nvPr>
        </p:nvSpPr>
        <p:spPr>
          <a:xfrm>
            <a:off x="457200" y="1524000"/>
            <a:ext cx="8229600" cy="1524000"/>
          </a:xfrm>
          <a:prstGeom prst="rect">
            <a:avLst/>
          </a:prstGeom>
        </p:spPr>
        <p:txBody>
          <a:bodyPr tIns="0" bIns="0" anchor="b" anchorCtr="0"/>
          <a:lstStyle>
            <a:lvl1pPr algn="r">
              <a:lnSpc>
                <a:spcPts val="5600"/>
              </a:lnSpc>
              <a:defRPr sz="5400" cap="none" baseline="0">
                <a:solidFill>
                  <a:srgbClr val="D4FF5B"/>
                </a:solidFill>
                <a:effectLst>
                  <a:outerShdw blurRad="30000" dist="30000" dir="2700000" algn="tl" rotWithShape="0">
                    <a:schemeClr val="bg2">
                      <a:shade val="45000"/>
                      <a:satMod val="150000"/>
                      <a:alpha val="90000"/>
                    </a:schemeClr>
                  </a:outerShdw>
                  <a:reflection blurRad="12000" stA="20000" endPos="50000" dist="12700" dir="5400000" sy="-100000" algn="bl" rotWithShape="0"/>
                </a:effectLst>
              </a:defRPr>
            </a:lvl1pPr>
          </a:lstStyle>
          <a:p>
            <a:r>
              <a:rPr lang="en-US" dirty="0" smtClean="0"/>
              <a:t>Presentation Title</a:t>
            </a:r>
            <a:endParaRPr lang="en-US" dirty="0"/>
          </a:p>
        </p:txBody>
      </p:sp>
      <p:sp>
        <p:nvSpPr>
          <p:cNvPr id="7" name="Subtitle 16"/>
          <p:cNvSpPr>
            <a:spLocks noGrp="1"/>
          </p:cNvSpPr>
          <p:nvPr>
            <p:ph type="subTitle" idx="1" hasCustomPrompt="1"/>
          </p:nvPr>
        </p:nvSpPr>
        <p:spPr>
          <a:xfrm>
            <a:off x="457200" y="3240880"/>
            <a:ext cx="8229600" cy="569120"/>
          </a:xfrm>
          <a:prstGeom prst="rect">
            <a:avLst/>
          </a:prstGeom>
        </p:spPr>
        <p:txBody>
          <a:bodyPr lIns="90000" tIns="0" rIns="90000" bIns="0" anchor="ctr" anchorCtr="0"/>
          <a:lstStyle>
            <a:lvl1pPr marL="0" indent="0" algn="r">
              <a:buNone/>
              <a:defRPr sz="2800">
                <a:solidFill>
                  <a:srgbClr val="FAF8C8"/>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dirty="0" smtClean="0"/>
              <a:t>Presentation Subtitle</a:t>
            </a:r>
            <a:endParaRPr lang="en-US" dirty="0"/>
          </a:p>
        </p:txBody>
      </p:sp>
      <p:cxnSp>
        <p:nvCxnSpPr>
          <p:cNvPr id="11" name="Straight Connector 10"/>
          <p:cNvCxnSpPr/>
          <p:nvPr userDrawn="1"/>
        </p:nvCxnSpPr>
        <p:spPr>
          <a:xfrm>
            <a:off x="2667000" y="4114800"/>
            <a:ext cx="6248400" cy="0"/>
          </a:xfrm>
          <a:prstGeom prst="line">
            <a:avLst/>
          </a:prstGeom>
          <a:ln w="38100" cap="rnd">
            <a:solidFill>
              <a:schemeClr val="accent5">
                <a:lumMod val="20000"/>
                <a:lumOff val="80000"/>
                <a:alpha val="50000"/>
              </a:scheme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4" name="Text Placeholder 13"/>
          <p:cNvSpPr>
            <a:spLocks noGrp="1"/>
          </p:cNvSpPr>
          <p:nvPr>
            <p:ph type="body" sz="quarter" idx="10" hasCustomPrompt="1"/>
          </p:nvPr>
        </p:nvSpPr>
        <p:spPr>
          <a:xfrm>
            <a:off x="444500" y="4572000"/>
            <a:ext cx="3352800" cy="533400"/>
          </a:xfrm>
          <a:prstGeom prst="rect">
            <a:avLst/>
          </a:prstGeom>
          <a:noFill/>
        </p:spPr>
        <p:txBody>
          <a:bodyPr wrap="square" rtlCol="0">
            <a:spAutoFit/>
          </a:bodyPr>
          <a:lstStyle>
            <a:lvl1pPr algn="l" rtl="0" fontAlgn="base">
              <a:spcBef>
                <a:spcPct val="0"/>
              </a:spcBef>
              <a:spcAft>
                <a:spcPct val="0"/>
              </a:spcAft>
              <a:buNone/>
              <a:defRPr lang="en-US" sz="2800" b="1" kern="1200" dirty="0" smtClean="0">
                <a:solidFill>
                  <a:srgbClr val="DEFF9B"/>
                </a:solidFill>
                <a:effectLst>
                  <a:outerShdw blurRad="38100" dist="38100" dir="2700000" algn="tl">
                    <a:srgbClr val="000000">
                      <a:alpha val="43137"/>
                    </a:srgbClr>
                  </a:outerShdw>
                </a:effectLst>
                <a:latin typeface="Corbel" pitchFamily="34" charset="0"/>
                <a:ea typeface="+mn-ea"/>
                <a:cs typeface="+mn-cs"/>
              </a:defRPr>
            </a:lvl1pPr>
          </a:lstStyle>
          <a:p>
            <a:pPr lvl="0"/>
            <a:r>
              <a:rPr lang="en-US" dirty="0" smtClean="0"/>
              <a:t>Author Name</a:t>
            </a:r>
            <a:endParaRPr lang="en-US" dirty="0"/>
          </a:p>
        </p:txBody>
      </p:sp>
      <p:sp>
        <p:nvSpPr>
          <p:cNvPr id="15" name="Text Placeholder 13"/>
          <p:cNvSpPr>
            <a:spLocks noGrp="1"/>
          </p:cNvSpPr>
          <p:nvPr>
            <p:ph type="body" sz="quarter" idx="11" hasCustomPrompt="1"/>
          </p:nvPr>
        </p:nvSpPr>
        <p:spPr>
          <a:xfrm>
            <a:off x="457200" y="5833646"/>
            <a:ext cx="3352800" cy="369332"/>
          </a:xfrm>
          <a:prstGeom prst="rect">
            <a:avLst/>
          </a:prstGeom>
          <a:noFill/>
        </p:spPr>
        <p:txBody>
          <a:bodyPr wrap="square" rtlCol="0">
            <a:spAutoFit/>
          </a:bodyPr>
          <a:lstStyle>
            <a:lvl1pPr marL="0" indent="0" algn="l" rtl="0" fontAlgn="base">
              <a:spcBef>
                <a:spcPct val="0"/>
              </a:spcBef>
              <a:spcAft>
                <a:spcPct val="0"/>
              </a:spcAft>
              <a:buNone/>
              <a:defRPr lang="en-US" sz="1800" b="1" kern="1200" dirty="0">
                <a:solidFill>
                  <a:schemeClr val="tx2">
                    <a:lumMod val="20000"/>
                    <a:lumOff val="80000"/>
                  </a:schemeClr>
                </a:solidFill>
                <a:effectLst>
                  <a:outerShdw blurRad="38100" dist="38100" dir="2700000" algn="tl">
                    <a:srgbClr val="000000">
                      <a:alpha val="43137"/>
                    </a:srgbClr>
                  </a:outerShdw>
                </a:effectLst>
                <a:latin typeface="Corbel" pitchFamily="34" charset="0"/>
                <a:ea typeface="+mn-ea"/>
                <a:cs typeface="+mn-cs"/>
              </a:defRPr>
            </a:lvl1pPr>
          </a:lstStyle>
          <a:p>
            <a:pPr marL="319088" lvl="0" indent="-319088" algn="l" rtl="0" eaLnBrk="0" fontAlgn="base" hangingPunct="0">
              <a:spcBef>
                <a:spcPct val="0"/>
              </a:spcBef>
              <a:spcAft>
                <a:spcPct val="0"/>
              </a:spcAft>
              <a:buClr>
                <a:schemeClr val="accent5">
                  <a:lumMod val="40000"/>
                  <a:lumOff val="60000"/>
                </a:schemeClr>
              </a:buClr>
              <a:buSzPct val="70000"/>
              <a:buFont typeface="Wingdings 2" pitchFamily="18" charset="2"/>
              <a:buNone/>
            </a:pPr>
            <a:r>
              <a:rPr lang="en-US" sz="1800" b="1" dirty="0" smtClean="0">
                <a:solidFill>
                  <a:srgbClr val="0EFE58"/>
                </a:solidFill>
                <a:effectLst>
                  <a:outerShdw blurRad="38100" dist="38100" dir="2700000" algn="tl">
                    <a:srgbClr val="000000">
                      <a:alpha val="43137"/>
                    </a:srgbClr>
                  </a:outerShdw>
                </a:effectLst>
              </a:rPr>
              <a:t>Company Name</a:t>
            </a:r>
            <a:endParaRPr lang="en-US" sz="1800" b="1" dirty="0">
              <a:solidFill>
                <a:srgbClr val="0EFE58"/>
              </a:solidFill>
              <a:effectLst>
                <a:outerShdw blurRad="38100" dist="38100" dir="2700000" algn="tl">
                  <a:srgbClr val="000000">
                    <a:alpha val="43137"/>
                  </a:srgbClr>
                </a:outerShdw>
              </a:effectLst>
            </a:endParaRPr>
          </a:p>
        </p:txBody>
      </p:sp>
      <p:sp>
        <p:nvSpPr>
          <p:cNvPr id="16" name="Text Placeholder 13"/>
          <p:cNvSpPr>
            <a:spLocks noGrp="1"/>
          </p:cNvSpPr>
          <p:nvPr>
            <p:ph type="body" sz="quarter" idx="12" hasCustomPrompt="1"/>
          </p:nvPr>
        </p:nvSpPr>
        <p:spPr>
          <a:xfrm>
            <a:off x="457200" y="6138446"/>
            <a:ext cx="3352800" cy="338554"/>
          </a:xfrm>
          <a:prstGeom prst="rect">
            <a:avLst/>
          </a:prstGeom>
          <a:noFill/>
        </p:spPr>
        <p:txBody>
          <a:bodyPr wrap="square" rtlCol="0">
            <a:spAutoFit/>
          </a:bodyPr>
          <a:lstStyle>
            <a:lvl1pPr algn="l" rtl="0" fontAlgn="base">
              <a:spcBef>
                <a:spcPct val="0"/>
              </a:spcBef>
              <a:spcAft>
                <a:spcPct val="0"/>
              </a:spcAft>
              <a:buNone/>
              <a:defRPr lang="en-US" sz="1600" b="1" kern="1200" dirty="0" smtClean="0">
                <a:solidFill>
                  <a:srgbClr val="0EFE58"/>
                </a:solidFill>
                <a:effectLst>
                  <a:outerShdw blurRad="38100" dist="38100" dir="2700000" algn="tl">
                    <a:srgbClr val="000000">
                      <a:alpha val="43137"/>
                    </a:srgbClr>
                  </a:outerShdw>
                </a:effectLst>
                <a:latin typeface="Corbel" pitchFamily="34" charset="0"/>
                <a:ea typeface="+mn-ea"/>
                <a:cs typeface="+mn-cs"/>
              </a:defRPr>
            </a:lvl1pPr>
          </a:lstStyle>
          <a:p>
            <a:pPr algn="l"/>
            <a:r>
              <a:rPr lang="en-US" sz="1600" b="1" dirty="0" smtClean="0">
                <a:solidFill>
                  <a:schemeClr val="tx1">
                    <a:lumMod val="50000"/>
                  </a:schemeClr>
                </a:solidFill>
                <a:effectLst>
                  <a:outerShdw blurRad="38100" dist="38100" dir="2700000" algn="tl">
                    <a:srgbClr val="000000">
                      <a:alpha val="43137"/>
                    </a:srgbClr>
                  </a:outerShdw>
                </a:effectLst>
              </a:rPr>
              <a:t>Company Web Site</a:t>
            </a:r>
            <a:endParaRPr lang="en-US" sz="1600" b="1" dirty="0">
              <a:solidFill>
                <a:schemeClr val="tx1">
                  <a:lumMod val="50000"/>
                </a:schemeClr>
              </a:solidFill>
              <a:effectLst>
                <a:outerShdw blurRad="38100" dist="38100" dir="2700000" algn="tl">
                  <a:srgbClr val="000000">
                    <a:alpha val="43137"/>
                  </a:srgbClr>
                </a:outerShdw>
              </a:effectLst>
            </a:endParaRPr>
          </a:p>
        </p:txBody>
      </p:sp>
      <p:sp>
        <p:nvSpPr>
          <p:cNvPr id="8" name="Text Placeholder 13"/>
          <p:cNvSpPr>
            <a:spLocks noGrp="1"/>
          </p:cNvSpPr>
          <p:nvPr>
            <p:ph type="body" sz="quarter" idx="13" hasCustomPrompt="1"/>
          </p:nvPr>
        </p:nvSpPr>
        <p:spPr>
          <a:xfrm>
            <a:off x="457200" y="5029200"/>
            <a:ext cx="3352800" cy="461665"/>
          </a:xfrm>
          <a:prstGeom prst="rect">
            <a:avLst/>
          </a:prstGeom>
          <a:noFill/>
        </p:spPr>
        <p:txBody>
          <a:bodyPr wrap="square" rtlCol="0">
            <a:spAutoFit/>
          </a:bodyPr>
          <a:lstStyle>
            <a:lvl1pPr algn="l" rtl="0" fontAlgn="base">
              <a:spcBef>
                <a:spcPct val="0"/>
              </a:spcBef>
              <a:spcAft>
                <a:spcPct val="0"/>
              </a:spcAft>
              <a:buNone/>
              <a:defRPr lang="en-US" sz="2300" b="1" kern="1200" dirty="0" smtClean="0">
                <a:solidFill>
                  <a:schemeClr val="tx2">
                    <a:lumMod val="50000"/>
                  </a:schemeClr>
                </a:solidFill>
                <a:effectLst>
                  <a:outerShdw blurRad="38100" dist="38100" dir="2700000" algn="tl">
                    <a:srgbClr val="000000">
                      <a:alpha val="43137"/>
                    </a:srgbClr>
                  </a:outerShdw>
                </a:effectLst>
                <a:latin typeface="Corbel" pitchFamily="34" charset="0"/>
                <a:ea typeface="+mn-ea"/>
                <a:cs typeface="+mn-cs"/>
              </a:defRPr>
            </a:lvl1pPr>
          </a:lstStyle>
          <a:p>
            <a:pPr lvl="0"/>
            <a:r>
              <a:rPr lang="en-US" dirty="0" smtClean="0"/>
              <a:t>Position</a:t>
            </a:r>
            <a:endParaRPr lang="en-US" dirty="0"/>
          </a:p>
        </p:txBody>
      </p:sp>
      <p:sp>
        <p:nvSpPr>
          <p:cNvPr id="9" name="Text Placeholder 13"/>
          <p:cNvSpPr>
            <a:spLocks noGrp="1"/>
          </p:cNvSpPr>
          <p:nvPr>
            <p:ph type="body" sz="quarter" idx="14" hasCustomPrompt="1"/>
          </p:nvPr>
        </p:nvSpPr>
        <p:spPr>
          <a:xfrm>
            <a:off x="457200" y="5405735"/>
            <a:ext cx="3352800" cy="400110"/>
          </a:xfrm>
          <a:prstGeom prst="rect">
            <a:avLst/>
          </a:prstGeom>
          <a:noFill/>
        </p:spPr>
        <p:txBody>
          <a:bodyPr wrap="square" rtlCol="0">
            <a:spAutoFit/>
          </a:bodyPr>
          <a:lstStyle>
            <a:lvl1pPr algn="l" rtl="0" fontAlgn="base">
              <a:spcBef>
                <a:spcPct val="0"/>
              </a:spcBef>
              <a:spcAft>
                <a:spcPct val="0"/>
              </a:spcAft>
              <a:buNone/>
              <a:defRPr lang="en-US" sz="2000" b="1" kern="1200" dirty="0" smtClean="0">
                <a:solidFill>
                  <a:schemeClr val="tx2">
                    <a:lumMod val="50000"/>
                  </a:schemeClr>
                </a:solidFill>
                <a:effectLst>
                  <a:outerShdw blurRad="38100" dist="38100" dir="2700000" algn="tl">
                    <a:srgbClr val="000000">
                      <a:alpha val="43137"/>
                    </a:srgbClr>
                  </a:outerShdw>
                </a:effectLst>
                <a:latin typeface="Corbel" pitchFamily="34" charset="0"/>
                <a:ea typeface="+mn-ea"/>
                <a:cs typeface="+mn-cs"/>
              </a:defRPr>
            </a:lvl1pPr>
          </a:lstStyle>
          <a:p>
            <a:pPr lvl="0"/>
            <a:r>
              <a:rPr lang="en-US" smtClean="0"/>
              <a:t>Web Site</a:t>
            </a:r>
            <a:endParaRPr lang="en-US" dirty="0"/>
          </a:p>
        </p:txBody>
      </p:sp>
      <p:sp>
        <p:nvSpPr>
          <p:cNvPr id="5" name="Picture Placeholder 4"/>
          <p:cNvSpPr>
            <a:spLocks noGrp="1"/>
          </p:cNvSpPr>
          <p:nvPr>
            <p:ph type="pic" sz="quarter" idx="16" hasCustomPrompt="1"/>
          </p:nvPr>
        </p:nvSpPr>
        <p:spPr>
          <a:xfrm>
            <a:off x="4267200" y="4572000"/>
            <a:ext cx="4419600" cy="1905000"/>
          </a:xfrm>
          <a:prstGeom prst="rect">
            <a:avLst/>
          </a:prstGeom>
        </p:spPr>
        <p:txBody>
          <a:bodyPr/>
          <a:lstStyle>
            <a:lvl1pPr marL="0" indent="0">
              <a:buNone/>
              <a:defRPr/>
            </a:lvl1pPr>
          </a:lstStyle>
          <a:p>
            <a:r>
              <a:rPr lang="en-US" dirty="0" smtClean="0"/>
              <a:t>Insert a Picture Here</a:t>
            </a:r>
            <a:endParaRPr lang="en-US" dirty="0"/>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828800" y="76200"/>
            <a:ext cx="7086600" cy="838200"/>
          </a:xfrm>
          <a:prstGeom prst="rect">
            <a:avLst/>
          </a:prstGeom>
        </p:spPr>
        <p:txBody>
          <a:bodyPr anchor="ctr" anchorCtr="0">
            <a:noAutofit/>
          </a:bodyPr>
          <a:lstStyle>
            <a:lvl1pPr algn="r" rtl="0" eaLnBrk="0" fontAlgn="base" hangingPunct="0">
              <a:lnSpc>
                <a:spcPts val="4000"/>
              </a:lnSpc>
              <a:spcBef>
                <a:spcPct val="0"/>
              </a:spcBef>
              <a:spcAft>
                <a:spcPct val="0"/>
              </a:spcAft>
              <a:defRPr lang="en-US" sz="4000" b="1" kern="1200" baseline="0" dirty="0">
                <a:ln w="500">
                  <a:noFill/>
                </a:ln>
                <a:solidFill>
                  <a:schemeClr val="tx2"/>
                </a:solidFill>
                <a:effectLst>
                  <a:outerShdw blurRad="38100" dist="38100" dir="2700000" algn="tl">
                    <a:srgbClr val="000000">
                      <a:alpha val="43137"/>
                    </a:srgbClr>
                  </a:outerShdw>
                  <a:reflection blurRad="12700" stA="20000" endPos="50000" dist="12700" dir="5400000" sy="-100000" algn="bl" rotWithShape="0"/>
                </a:effectLst>
                <a:latin typeface="+mj-lt"/>
                <a:ea typeface="+mj-ea"/>
                <a:cs typeface="+mj-cs"/>
              </a:defRPr>
            </a:lvl1pPr>
          </a:lstStyle>
          <a:p>
            <a:r>
              <a:rPr lang="en-US" dirty="0" smtClean="0"/>
              <a:t>Slide Title</a:t>
            </a:r>
            <a:endParaRPr lang="en-US" dirty="0"/>
          </a:p>
        </p:txBody>
      </p:sp>
      <p:sp>
        <p:nvSpPr>
          <p:cNvPr id="3" name="Content Placeholder 2"/>
          <p:cNvSpPr>
            <a:spLocks noGrp="1"/>
          </p:cNvSpPr>
          <p:nvPr>
            <p:ph idx="1" hasCustomPrompt="1"/>
          </p:nvPr>
        </p:nvSpPr>
        <p:spPr>
          <a:xfrm>
            <a:off x="228600" y="914400"/>
            <a:ext cx="8686800" cy="5791200"/>
          </a:xfrm>
          <a:prstGeom prst="rect">
            <a:avLst/>
          </a:prstGeom>
        </p:spPr>
        <p:txBody>
          <a:bodyPr/>
          <a:lstStyle>
            <a:lvl1pPr marL="282575" indent="-282575">
              <a:lnSpc>
                <a:spcPct val="105000"/>
              </a:lnSpc>
              <a:spcBef>
                <a:spcPts val="600"/>
              </a:spcBef>
              <a:spcAft>
                <a:spcPts val="600"/>
              </a:spcAft>
              <a:buClr>
                <a:schemeClr val="accent5">
                  <a:lumMod val="40000"/>
                  <a:lumOff val="60000"/>
                </a:schemeClr>
              </a:buClr>
              <a:tabLst>
                <a:tab pos="282575" algn="l"/>
              </a:tabLst>
              <a:defRPr sz="3200">
                <a:solidFill>
                  <a:srgbClr val="EBFFD2"/>
                </a:solidFill>
              </a:defRPr>
            </a:lvl1pPr>
            <a:lvl2pPr>
              <a:lnSpc>
                <a:spcPct val="105000"/>
              </a:lnSpc>
              <a:spcBef>
                <a:spcPts val="600"/>
              </a:spcBef>
              <a:spcAft>
                <a:spcPts val="600"/>
              </a:spcAft>
              <a:buClr>
                <a:srgbClr val="8FD600"/>
              </a:buClr>
              <a:defRPr sz="3000">
                <a:solidFill>
                  <a:schemeClr val="tx1">
                    <a:lumMod val="40000"/>
                    <a:lumOff val="60000"/>
                  </a:schemeClr>
                </a:solidFill>
              </a:defRPr>
            </a:lvl2pPr>
            <a:lvl3pPr>
              <a:lnSpc>
                <a:spcPct val="105000"/>
              </a:lnSpc>
              <a:spcBef>
                <a:spcPts val="600"/>
              </a:spcBef>
              <a:spcAft>
                <a:spcPts val="600"/>
              </a:spcAft>
              <a:buClr>
                <a:srgbClr val="FFAD9F"/>
              </a:buClr>
              <a:defRPr sz="2800">
                <a:solidFill>
                  <a:srgbClr val="F5FFC2"/>
                </a:solidFill>
              </a:defRPr>
            </a:lvl3pPr>
            <a:lvl4pPr>
              <a:lnSpc>
                <a:spcPct val="105000"/>
              </a:lnSpc>
              <a:spcBef>
                <a:spcPts val="600"/>
              </a:spcBef>
              <a:spcAft>
                <a:spcPts val="600"/>
              </a:spcAft>
              <a:buClr>
                <a:srgbClr val="FACF82"/>
              </a:buClr>
              <a:defRPr sz="2600">
                <a:solidFill>
                  <a:schemeClr val="tx1">
                    <a:lumMod val="40000"/>
                    <a:lumOff val="60000"/>
                  </a:schemeClr>
                </a:solidFill>
              </a:defRPr>
            </a:lvl4pPr>
            <a:lvl5pPr>
              <a:lnSpc>
                <a:spcPct val="105000"/>
              </a:lnSpc>
              <a:spcBef>
                <a:spcPts val="600"/>
              </a:spcBef>
              <a:spcAft>
                <a:spcPts val="600"/>
              </a:spcAft>
              <a:defRPr sz="2400">
                <a:solidFill>
                  <a:schemeClr val="tx1">
                    <a:lumMod val="40000"/>
                    <a:lumOff val="60000"/>
                  </a:schemeClr>
                </a:solidFill>
              </a:defRPr>
            </a:lvl5pPr>
          </a:lstStyle>
          <a:p>
            <a:pPr lvl="0"/>
            <a:r>
              <a:rPr lang="en-US"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Slide Number Placeholder 5"/>
          <p:cNvSpPr>
            <a:spLocks noGrp="1"/>
          </p:cNvSpPr>
          <p:nvPr>
            <p:ph type="sldNum" sz="quarter" idx="10"/>
          </p:nvPr>
        </p:nvSpPr>
        <p:spPr>
          <a:xfrm>
            <a:off x="8610600" y="6553200"/>
            <a:ext cx="457200" cy="228600"/>
          </a:xfrm>
          <a:prstGeom prst="rect">
            <a:avLst/>
          </a:prstGeom>
        </p:spPr>
        <p:txBody>
          <a:bodyPr anchor="ctr" anchorCtr="0"/>
          <a:lstStyle>
            <a:lvl1pPr algn="r">
              <a:defRPr sz="1100"/>
            </a:lvl1pPr>
          </a:lstStyle>
          <a:p>
            <a:pPr>
              <a:defRPr/>
            </a:pPr>
            <a:fld id="{58452FF4-89E3-4D1B-9927-2DBDC00E58D7}" type="slidenum">
              <a:rPr lang="en-US" smtClean="0"/>
              <a:pPr>
                <a:defRPr/>
              </a:pPr>
              <a:t>‹#›</a:t>
            </a:fld>
            <a:endParaRPr lang="en-US" dirty="0"/>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1828800" y="76200"/>
            <a:ext cx="7086600" cy="838200"/>
          </a:xfrm>
          <a:prstGeom prst="rect">
            <a:avLst/>
          </a:prstGeom>
        </p:spPr>
        <p:txBody>
          <a:bodyPr anchor="ctr" anchorCtr="0">
            <a:noAutofit/>
          </a:bodyPr>
          <a:lstStyle>
            <a:lvl1pPr>
              <a:lnSpc>
                <a:spcPts val="4000"/>
              </a:lnSpc>
              <a:defRPr sz="4000">
                <a:effectLst>
                  <a:outerShdw blurRad="38100" dist="38100" dir="2700000" algn="tl">
                    <a:srgbClr val="000000">
                      <a:alpha val="43137"/>
                    </a:srgbClr>
                  </a:outerShdw>
                  <a:reflection blurRad="12700" stA="20000" endPos="50000" dist="12700" dir="5400000" sy="-100000" algn="bl" rotWithShape="0"/>
                </a:effectLst>
              </a:defRPr>
            </a:lvl1pPr>
          </a:lstStyle>
          <a:p>
            <a:r>
              <a:rPr lang="en-US" dirty="0" smtClean="0"/>
              <a:t>Slide Title</a:t>
            </a:r>
            <a:endParaRPr lang="en-US" dirty="0"/>
          </a:p>
        </p:txBody>
      </p:sp>
      <p:sp>
        <p:nvSpPr>
          <p:cNvPr id="5" name="Content Placeholder 2"/>
          <p:cNvSpPr>
            <a:spLocks noGrp="1"/>
          </p:cNvSpPr>
          <p:nvPr>
            <p:ph idx="1" hasCustomPrompt="1"/>
          </p:nvPr>
        </p:nvSpPr>
        <p:spPr>
          <a:xfrm>
            <a:off x="228600" y="990600"/>
            <a:ext cx="8686800" cy="579646"/>
          </a:xfrm>
          <a:prstGeom prst="rect">
            <a:avLst/>
          </a:prstGeom>
        </p:spPr>
        <p:txBody>
          <a:bodyPr>
            <a:spAutoFit/>
          </a:bodyPr>
          <a:lstStyle>
            <a:lvl1pPr marL="319088" marR="0" indent="-319088" algn="l" defTabSz="914400" rtl="0" eaLnBrk="0" fontAlgn="base" latinLnBrk="0" hangingPunct="0">
              <a:lnSpc>
                <a:spcPct val="100000"/>
              </a:lnSpc>
              <a:spcBef>
                <a:spcPct val="20000"/>
              </a:spcBef>
              <a:spcAft>
                <a:spcPct val="0"/>
              </a:spcAft>
              <a:buClr>
                <a:srgbClr val="46A6BD">
                  <a:lumMod val="40000"/>
                  <a:lumOff val="60000"/>
                </a:srgbClr>
              </a:buClr>
              <a:buSzPct val="70000"/>
              <a:buFont typeface="Wingdings 2" pitchFamily="18" charset="2"/>
              <a:buChar char=""/>
              <a:tabLst/>
              <a:defRPr sz="3000" baseline="0">
                <a:solidFill>
                  <a:schemeClr val="tx1">
                    <a:lumMod val="40000"/>
                    <a:lumOff val="60000"/>
                  </a:schemeClr>
                </a:solidFill>
              </a:defRPr>
            </a:lvl1pPr>
            <a:lvl2pPr>
              <a:lnSpc>
                <a:spcPts val="3800"/>
              </a:lnSpc>
              <a:spcBef>
                <a:spcPts val="600"/>
              </a:spcBef>
              <a:spcAft>
                <a:spcPts val="600"/>
              </a:spcAft>
              <a:buClr>
                <a:srgbClr val="8FD600"/>
              </a:buClr>
              <a:defRPr sz="3000">
                <a:solidFill>
                  <a:schemeClr val="tx1">
                    <a:lumMod val="40000"/>
                    <a:lumOff val="60000"/>
                  </a:schemeClr>
                </a:solidFill>
              </a:defRPr>
            </a:lvl2pPr>
            <a:lvl3pPr>
              <a:lnSpc>
                <a:spcPts val="3800"/>
              </a:lnSpc>
              <a:spcBef>
                <a:spcPts val="600"/>
              </a:spcBef>
              <a:spcAft>
                <a:spcPts val="600"/>
              </a:spcAft>
              <a:buClr>
                <a:srgbClr val="FFAD9F"/>
              </a:buClr>
              <a:defRPr sz="2800">
                <a:solidFill>
                  <a:schemeClr val="tx1">
                    <a:lumMod val="40000"/>
                    <a:lumOff val="60000"/>
                  </a:schemeClr>
                </a:solidFill>
              </a:defRPr>
            </a:lvl3pPr>
            <a:lvl4pPr>
              <a:lnSpc>
                <a:spcPts val="3800"/>
              </a:lnSpc>
              <a:spcBef>
                <a:spcPts val="600"/>
              </a:spcBef>
              <a:spcAft>
                <a:spcPts val="600"/>
              </a:spcAft>
              <a:buClr>
                <a:srgbClr val="FACF82"/>
              </a:buClr>
              <a:defRPr sz="2600">
                <a:solidFill>
                  <a:schemeClr val="tx1">
                    <a:lumMod val="40000"/>
                    <a:lumOff val="60000"/>
                  </a:schemeClr>
                </a:solidFill>
              </a:defRPr>
            </a:lvl4pPr>
            <a:lvl5pPr>
              <a:lnSpc>
                <a:spcPts val="3800"/>
              </a:lnSpc>
              <a:spcBef>
                <a:spcPts val="600"/>
              </a:spcBef>
              <a:spcAft>
                <a:spcPts val="600"/>
              </a:spcAft>
              <a:defRPr sz="2400">
                <a:solidFill>
                  <a:schemeClr val="tx1">
                    <a:lumMod val="40000"/>
                    <a:lumOff val="60000"/>
                  </a:schemeClr>
                </a:solidFill>
              </a:defRPr>
            </a:lvl5pPr>
          </a:lstStyle>
          <a:p>
            <a:pPr marL="319088" marR="0" lvl="0" indent="-319088" algn="l" defTabSz="914400" rtl="0" eaLnBrk="0" fontAlgn="base" latinLnBrk="0" hangingPunct="0">
              <a:lnSpc>
                <a:spcPct val="100000"/>
              </a:lnSpc>
              <a:spcBef>
                <a:spcPct val="20000"/>
              </a:spcBef>
              <a:spcAft>
                <a:spcPct val="0"/>
              </a:spcAft>
              <a:buClr>
                <a:srgbClr val="46A6BD">
                  <a:lumMod val="40000"/>
                  <a:lumOff val="60000"/>
                </a:srgbClr>
              </a:buClr>
              <a:buSzPct val="70000"/>
              <a:buFont typeface="Wingdings 2" pitchFamily="18" charset="2"/>
              <a:buChar char=""/>
              <a:tabLst/>
              <a:defRPr/>
            </a:pPr>
            <a:r>
              <a:rPr kumimoji="0" lang="en-US" sz="3200" b="1" i="0" u="none" strike="noStrike" kern="1200" cap="none" spc="0" normalizeH="0" baseline="0" noProof="0" dirty="0" smtClean="0">
                <a:ln>
                  <a:noFill/>
                </a:ln>
                <a:solidFill>
                  <a:srgbClr val="CCFF66">
                    <a:lumMod val="20000"/>
                    <a:lumOff val="80000"/>
                  </a:srgbClr>
                </a:solidFill>
                <a:effectLst>
                  <a:outerShdw blurRad="38100" dist="38100" dir="2700000" algn="tl">
                    <a:srgbClr val="000000">
                      <a:alpha val="43137"/>
                    </a:srgbClr>
                  </a:outerShdw>
                </a:effectLst>
                <a:uLnTx/>
                <a:uFillTx/>
                <a:latin typeface="+mn-lt"/>
                <a:ea typeface="+mn-ea"/>
                <a:cs typeface="+mn-cs"/>
              </a:rPr>
              <a:t>First Level</a:t>
            </a:r>
          </a:p>
        </p:txBody>
      </p:sp>
      <p:sp>
        <p:nvSpPr>
          <p:cNvPr id="6" name="Text Placeholder 5"/>
          <p:cNvSpPr>
            <a:spLocks noGrp="1"/>
          </p:cNvSpPr>
          <p:nvPr>
            <p:ph type="body" sz="quarter" idx="11" hasCustomPrompt="1"/>
          </p:nvPr>
        </p:nvSpPr>
        <p:spPr>
          <a:xfrm>
            <a:off x="533400" y="1752600"/>
            <a:ext cx="8077200" cy="4708981"/>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lvl1pPr marL="0" indent="0" algn="l">
              <a:spcBef>
                <a:spcPts val="0"/>
              </a:spcBef>
              <a:buNone/>
              <a:defRPr lang="en-US" sz="2000" smtClean="0">
                <a:solidFill>
                  <a:srgbClr val="8CF4F2"/>
                </a:solidFill>
                <a:latin typeface="Consolas" pitchFamily="49" charset="0"/>
                <a:cs typeface="Consolas" pitchFamily="49" charset="0"/>
              </a:defRPr>
            </a:lvl1pPr>
          </a:lstStyle>
          <a:p>
            <a:pPr lvl="0"/>
            <a:r>
              <a:rPr lang="en-US" noProof="1" smtClean="0"/>
              <a:t>Enter source code here</a:t>
            </a:r>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p:txBody>
      </p:sp>
      <p:sp>
        <p:nvSpPr>
          <p:cNvPr id="7" name="Slide Number Placeholder 5"/>
          <p:cNvSpPr>
            <a:spLocks noGrp="1"/>
          </p:cNvSpPr>
          <p:nvPr>
            <p:ph type="sldNum" sz="quarter" idx="10"/>
          </p:nvPr>
        </p:nvSpPr>
        <p:spPr>
          <a:xfrm>
            <a:off x="8610600" y="6553200"/>
            <a:ext cx="457200" cy="228600"/>
          </a:xfrm>
          <a:prstGeom prst="rect">
            <a:avLst/>
          </a:prstGeom>
        </p:spPr>
        <p:txBody>
          <a:bodyPr anchor="ctr" anchorCtr="0"/>
          <a:lstStyle>
            <a:lvl1pPr algn="r">
              <a:defRPr sz="1100"/>
            </a:lvl1pPr>
          </a:lstStyle>
          <a:p>
            <a:pPr>
              <a:defRPr/>
            </a:pPr>
            <a:fld id="{58452FF4-89E3-4D1B-9927-2DBDC00E58D7}" type="slidenum">
              <a:rPr lang="en-US" smtClean="0"/>
              <a:pPr>
                <a:defRPr/>
              </a:pPr>
              <a:t>‹#›</a:t>
            </a:fld>
            <a:endParaRPr lang="en-US" dirty="0"/>
          </a:p>
        </p:txBody>
      </p:sp>
    </p:spTree>
    <p:extLst>
      <p:ext uri="{BB962C8B-B14F-4D97-AF65-F5344CB8AC3E}">
        <p14:creationId xmlns:p14="http://schemas.microsoft.com/office/powerpoint/2010/main" val="31416855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9" name="Title 8"/>
          <p:cNvSpPr>
            <a:spLocks noGrp="1"/>
          </p:cNvSpPr>
          <p:nvPr>
            <p:ph type="ctrTitle" hasCustomPrompt="1"/>
          </p:nvPr>
        </p:nvSpPr>
        <p:spPr>
          <a:xfrm>
            <a:off x="609600" y="2743201"/>
            <a:ext cx="7924800" cy="685800"/>
          </a:xfrm>
          <a:prstGeom prst="rect">
            <a:avLst/>
          </a:prstGeom>
        </p:spPr>
        <p:txBody>
          <a:bodyPr tIns="0" bIns="0" anchor="ctr" anchorCtr="0"/>
          <a:lstStyle>
            <a:lvl1pPr algn="ctr">
              <a:lnSpc>
                <a:spcPts val="5600"/>
              </a:lnSpc>
              <a:defRPr sz="5000" cap="none" baseline="0">
                <a:effectLst>
                  <a:outerShdw blurRad="30000" dist="30000" dir="2700000" algn="tl" rotWithShape="0">
                    <a:schemeClr val="bg2">
                      <a:shade val="45000"/>
                      <a:satMod val="150000"/>
                      <a:alpha val="90000"/>
                    </a:schemeClr>
                  </a:outerShdw>
                  <a:reflection blurRad="12000" stA="20000" endPos="50000" dist="12700" dir="5400000" sy="-100000" algn="bl" rotWithShape="0"/>
                </a:effectLst>
              </a:defRPr>
            </a:lvl1pPr>
          </a:lstStyle>
          <a:p>
            <a:r>
              <a:rPr lang="en-US" dirty="0" smtClean="0"/>
              <a:t>Section Title</a:t>
            </a:r>
            <a:endParaRPr lang="en-US" dirty="0"/>
          </a:p>
        </p:txBody>
      </p:sp>
      <p:sp>
        <p:nvSpPr>
          <p:cNvPr id="17" name="Subtitle 16"/>
          <p:cNvSpPr>
            <a:spLocks noGrp="1"/>
          </p:cNvSpPr>
          <p:nvPr>
            <p:ph type="subTitle" idx="1" hasCustomPrompt="1"/>
          </p:nvPr>
        </p:nvSpPr>
        <p:spPr>
          <a:xfrm>
            <a:off x="609600" y="3469480"/>
            <a:ext cx="7924800" cy="569120"/>
          </a:xfrm>
          <a:prstGeom prst="rect">
            <a:avLst/>
          </a:prstGeom>
        </p:spPr>
        <p:txBody>
          <a:bodyPr lIns="0" tIns="0" rIns="0" bIns="0" anchor="ctr" anchorCtr="0"/>
          <a:lstStyle>
            <a:lvl1pPr marL="0" indent="0" algn="ctr" rtl="0" eaLnBrk="0" fontAlgn="base" hangingPunct="0">
              <a:spcBef>
                <a:spcPct val="20000"/>
              </a:spcBef>
              <a:spcAft>
                <a:spcPct val="0"/>
              </a:spcAft>
              <a:buClr>
                <a:schemeClr val="accent5">
                  <a:lumMod val="40000"/>
                  <a:lumOff val="60000"/>
                </a:schemeClr>
              </a:buClr>
              <a:buSzPct val="70000"/>
              <a:buFont typeface="Wingdings 2" pitchFamily="18" charset="2"/>
              <a:buNone/>
              <a:defRPr lang="en-US" sz="2800" b="1" kern="1200" baseline="0" dirty="0">
                <a:solidFill>
                  <a:srgbClr val="FAF7C8"/>
                </a:solidFill>
                <a:effectLst>
                  <a:outerShdw blurRad="38100" dist="38100" dir="2700000" algn="tl">
                    <a:srgbClr val="000000">
                      <a:alpha val="43137"/>
                    </a:srgbClr>
                  </a:outerShdw>
                </a:effectLst>
                <a:latin typeface="+mn-lt"/>
                <a:ea typeface="+mn-ea"/>
                <a:cs typeface="+mn-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dirty="0" smtClean="0"/>
              <a:t>Section Subtitle</a:t>
            </a:r>
            <a:endParaRPr lang="en-US" dirty="0"/>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Questions Slide">
    <p:spTree>
      <p:nvGrpSpPr>
        <p:cNvPr id="1" name=""/>
        <p:cNvGrpSpPr/>
        <p:nvPr/>
      </p:nvGrpSpPr>
      <p:grpSpPr>
        <a:xfrm>
          <a:off x="0" y="0"/>
          <a:ext cx="0" cy="0"/>
          <a:chOff x="0" y="0"/>
          <a:chExt cx="0" cy="0"/>
        </a:xfrm>
      </p:grpSpPr>
      <p:grpSp>
        <p:nvGrpSpPr>
          <p:cNvPr id="30" name="Group 29"/>
          <p:cNvGrpSpPr/>
          <p:nvPr userDrawn="1"/>
        </p:nvGrpSpPr>
        <p:grpSpPr>
          <a:xfrm>
            <a:off x="130434" y="6373882"/>
            <a:ext cx="1816798" cy="331718"/>
            <a:chOff x="1236228" y="1523999"/>
            <a:chExt cx="4351212" cy="3261410"/>
          </a:xfrm>
          <a:noFill/>
        </p:grpSpPr>
        <p:sp>
          <p:nvSpPr>
            <p:cNvPr id="31" name="TextBox 30">
              <a:hlinkClick r:id="rId2" tooltip="Форум за програмиране и уеб дизайн - дискусии, съвети, въпроси и отговори @ Софтуерна академия на Телерик"/>
            </p:cNvPr>
            <p:cNvSpPr txBox="1"/>
            <p:nvPr userDrawn="1"/>
          </p:nvSpPr>
          <p:spPr>
            <a:xfrm flipH="1">
              <a:off x="3394420" y="1733044"/>
              <a:ext cx="1528760"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форум програмиране, форум уеб дизайн</a:t>
              </a:r>
              <a:endParaRPr lang="bg-BG" sz="200" noProof="1">
                <a:ln w="0">
                  <a:noFill/>
                </a:ln>
                <a:solidFill>
                  <a:schemeClr val="bg1"/>
                </a:solidFill>
                <a:effectLst/>
              </a:endParaRPr>
            </a:p>
          </p:txBody>
        </p:sp>
        <p:sp>
          <p:nvSpPr>
            <p:cNvPr id="32" name="TextBox 31">
              <a:hlinkClick r:id="rId3" tooltip="Курсове и уроци по програмиране, уеб дизайн, разработка на софтуер и информационни технологии - лекции, видео уроци, обучения - безплатно"/>
            </p:cNvPr>
            <p:cNvSpPr txBox="1"/>
            <p:nvPr userDrawn="1"/>
          </p:nvSpPr>
          <p:spPr>
            <a:xfrm flipH="1">
              <a:off x="1350512" y="1528531"/>
              <a:ext cx="2008656" cy="1149887"/>
            </a:xfrm>
            <a:prstGeom prst="rect">
              <a:avLst/>
            </a:prstGeom>
            <a:grpFill/>
          </p:spPr>
          <p:txBody>
            <a:bodyPr wrap="none" rtlCol="0">
              <a:spAutoFit/>
            </a:bodyPr>
            <a:lstStyle/>
            <a:p>
              <a:pPr>
                <a:lnSpc>
                  <a:spcPct val="80000"/>
                </a:lnSpc>
              </a:pPr>
              <a:r>
                <a:rPr lang="bg-BG" sz="200" kern="1200" noProof="1" smtClean="0">
                  <a:ln w="0">
                    <a:noFill/>
                  </a:ln>
                  <a:solidFill>
                    <a:schemeClr val="bg1"/>
                  </a:solidFill>
                  <a:effectLst/>
                  <a:latin typeface="Corbel" pitchFamily="34" charset="0"/>
                  <a:ea typeface="+mn-ea"/>
                  <a:cs typeface="+mn-cs"/>
                </a:rPr>
                <a:t>курсове и уроци по програмиране, уеб дизайн – безплатно</a:t>
              </a:r>
              <a:endParaRPr lang="bg-BG" sz="200" kern="1200" noProof="1">
                <a:ln w="0">
                  <a:noFill/>
                </a:ln>
                <a:solidFill>
                  <a:schemeClr val="bg1"/>
                </a:solidFill>
                <a:effectLst/>
                <a:latin typeface="Corbel" pitchFamily="34" charset="0"/>
                <a:ea typeface="+mn-ea"/>
                <a:cs typeface="+mn-cs"/>
              </a:endParaRPr>
            </a:p>
          </p:txBody>
        </p:sp>
        <p:sp>
          <p:nvSpPr>
            <p:cNvPr id="33" name="TextBox 32">
              <a:hlinkClick r:id="rId4" tooltip="Програмиране за деца - безплатно в Телерик кидс академия"/>
            </p:cNvPr>
            <p:cNvSpPr txBox="1"/>
            <p:nvPr userDrawn="1"/>
          </p:nvSpPr>
          <p:spPr>
            <a:xfrm flipH="1">
              <a:off x="1538277" y="2175145"/>
              <a:ext cx="1816697" cy="1210412"/>
            </a:xfrm>
            <a:prstGeom prst="rect">
              <a:avLst/>
            </a:prstGeom>
            <a:grpFill/>
          </p:spPr>
          <p:txBody>
            <a:bodyPr wrap="none" rtlCol="0">
              <a:spAutoFit/>
            </a:bodyPr>
            <a:lstStyle/>
            <a:p>
              <a:r>
                <a:rPr lang="bg-BG" sz="200" kern="1200" noProof="1" smtClean="0">
                  <a:ln w="0">
                    <a:noFill/>
                  </a:ln>
                  <a:solidFill>
                    <a:schemeClr val="bg1"/>
                  </a:solidFill>
                  <a:effectLst/>
                  <a:latin typeface="Corbel" pitchFamily="34" charset="0"/>
                  <a:ea typeface="+mn-ea"/>
                  <a:cs typeface="+mn-cs"/>
                </a:rPr>
                <a:t>програмиране за деца – безплатни курсове и уроци</a:t>
              </a:r>
              <a:endParaRPr lang="bg-BG" sz="200" kern="1200" noProof="1">
                <a:ln w="0">
                  <a:noFill/>
                </a:ln>
                <a:solidFill>
                  <a:schemeClr val="bg1"/>
                </a:solidFill>
                <a:effectLst/>
                <a:latin typeface="Corbel" pitchFamily="34" charset="0"/>
                <a:ea typeface="+mn-ea"/>
                <a:cs typeface="+mn-cs"/>
              </a:endParaRPr>
            </a:p>
          </p:txBody>
        </p:sp>
        <p:sp>
          <p:nvSpPr>
            <p:cNvPr id="34" name="TextBox 33">
              <a:hlinkClick r:id="rId5" tooltip="Безплатен SEO курс - оптимизация за търсачки, уроци по SEO"/>
            </p:cNvPr>
            <p:cNvSpPr txBox="1"/>
            <p:nvPr userDrawn="1"/>
          </p:nvSpPr>
          <p:spPr>
            <a:xfrm flipH="1">
              <a:off x="1660733" y="2421354"/>
              <a:ext cx="1697683" cy="1210412"/>
            </a:xfrm>
            <a:prstGeom prst="rect">
              <a:avLst/>
            </a:prstGeom>
            <a:grpFill/>
          </p:spPr>
          <p:txBody>
            <a:bodyPr wrap="none" rtlCol="0">
              <a:spAutoFit/>
            </a:bodyPr>
            <a:lstStyle>
              <a:defPPr>
                <a:defRPr lang="en-US"/>
              </a:defPPr>
              <a:lvl1pPr lvl="0">
                <a:defRPr sz="1200"/>
              </a:lvl1pPr>
            </a:lstStyle>
            <a:p>
              <a:pPr lvl="0" algn="l"/>
              <a:r>
                <a:rPr lang="bg-BG" sz="200" noProof="1" smtClean="0">
                  <a:ln w="0">
                    <a:noFill/>
                  </a:ln>
                  <a:solidFill>
                    <a:schemeClr val="bg1"/>
                  </a:solidFill>
                  <a:effectLst/>
                </a:rPr>
                <a:t>безплатен SEO курс - оптимизация за търсачки</a:t>
              </a:r>
              <a:endParaRPr lang="bg-BG" sz="200" noProof="1">
                <a:ln w="0">
                  <a:noFill/>
                </a:ln>
                <a:solidFill>
                  <a:schemeClr val="bg1"/>
                </a:solidFill>
                <a:effectLst/>
              </a:endParaRPr>
            </a:p>
          </p:txBody>
        </p:sp>
        <p:sp>
          <p:nvSpPr>
            <p:cNvPr id="35" name="TextBox 34">
              <a:hlinkClick r:id="rId6" tooltip="Безплатен курс &quot;Уеб дизайн с HTML, CSS и JavaScript&quot; - уроци по правене на уеб сайтове, HTML, CSS, Photoshop, JavaScript и CMS системи"/>
            </p:cNvPr>
            <p:cNvSpPr txBox="1"/>
            <p:nvPr userDrawn="1"/>
          </p:nvSpPr>
          <p:spPr>
            <a:xfrm flipH="1">
              <a:off x="1448482" y="2878556"/>
              <a:ext cx="1908837"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уроци по уеб дизайн, HTML, CSS, JavaScript, Photoshop</a:t>
              </a:r>
              <a:endParaRPr lang="bg-BG" sz="200" noProof="1">
                <a:ln w="0">
                  <a:noFill/>
                </a:ln>
                <a:solidFill>
                  <a:schemeClr val="bg1"/>
                </a:solidFill>
                <a:effectLst/>
              </a:endParaRPr>
            </a:p>
          </p:txBody>
        </p:sp>
        <p:sp>
          <p:nvSpPr>
            <p:cNvPr id="36" name="TextBox 35">
              <a:hlinkClick r:id="rId7" tooltip="Училищна софтуерна академия - безплатни уроци по програмиране и уеб дизайн"/>
            </p:cNvPr>
            <p:cNvSpPr txBox="1"/>
            <p:nvPr userDrawn="1"/>
          </p:nvSpPr>
          <p:spPr>
            <a:xfrm flipH="1">
              <a:off x="1636239" y="1946534"/>
              <a:ext cx="1747592" cy="1210412"/>
            </a:xfrm>
            <a:prstGeom prst="rect">
              <a:avLst/>
            </a:prstGeom>
            <a:grpFill/>
          </p:spPr>
          <p:txBody>
            <a:bodyPr wrap="none" rtlCol="0">
              <a:spAutoFit/>
            </a:bodyPr>
            <a:lstStyle/>
            <a:p>
              <a:pPr algn="l"/>
              <a:r>
                <a:rPr lang="bg-BG" sz="200" kern="1200" noProof="1" smtClean="0">
                  <a:ln w="0">
                    <a:noFill/>
                  </a:ln>
                  <a:solidFill>
                    <a:schemeClr val="bg1"/>
                  </a:solidFill>
                  <a:effectLst/>
                  <a:latin typeface="Corbel" pitchFamily="34" charset="0"/>
                  <a:ea typeface="+mn-ea"/>
                  <a:cs typeface="+mn-cs"/>
                </a:rPr>
                <a:t>уроци по програмиране и уеб дизайн за ученици</a:t>
              </a:r>
              <a:endParaRPr lang="bg-BG" sz="200" kern="1200" noProof="1">
                <a:ln w="0">
                  <a:noFill/>
                </a:ln>
                <a:solidFill>
                  <a:schemeClr val="bg1"/>
                </a:solidFill>
                <a:effectLst/>
                <a:latin typeface="Corbel" pitchFamily="34" charset="0"/>
                <a:ea typeface="+mn-ea"/>
                <a:cs typeface="+mn-cs"/>
              </a:endParaRPr>
            </a:p>
          </p:txBody>
        </p:sp>
        <p:sp>
          <p:nvSpPr>
            <p:cNvPr id="37" name="TextBox 36">
              <a:hlinkClick r:id="rId8" tooltip="Безплатен курс &quot;Програмиране с ASP.NET MVC&quot; - уеб технологии, бази данни, C#, .NET, ASP.NET MVC"/>
            </p:cNvPr>
            <p:cNvSpPr txBox="1"/>
            <p:nvPr userDrawn="1"/>
          </p:nvSpPr>
          <p:spPr>
            <a:xfrm flipH="1">
              <a:off x="3402824" y="2230065"/>
              <a:ext cx="1939551"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ASP.NET MVC курс – HTML, SQL, C#, .NET, ASP.NET MVC</a:t>
              </a:r>
              <a:endParaRPr lang="bg-BG" sz="200" noProof="1">
                <a:ln w="0">
                  <a:noFill/>
                </a:ln>
                <a:solidFill>
                  <a:schemeClr val="bg1"/>
                </a:solidFill>
                <a:effectLst/>
              </a:endParaRPr>
            </a:p>
          </p:txBody>
        </p:sp>
        <p:sp>
          <p:nvSpPr>
            <p:cNvPr id="38" name="TextBox 37">
              <a:hlinkClick r:id="rId9" tooltip="Безплатен курс &quot;Разработка на софтуер в Cloud среда&quot; - AppEngine, AWS, Azure"/>
            </p:cNvPr>
            <p:cNvSpPr txBox="1"/>
            <p:nvPr userDrawn="1"/>
          </p:nvSpPr>
          <p:spPr>
            <a:xfrm flipH="1">
              <a:off x="1440310" y="3574997"/>
              <a:ext cx="1881966" cy="1210412"/>
            </a:xfrm>
            <a:prstGeom prst="rect">
              <a:avLst/>
            </a:prstGeom>
            <a:grpFill/>
          </p:spPr>
          <p:txBody>
            <a:bodyPr wrap="none" rtlCol="0">
              <a:spAutoFit/>
            </a:bodyPr>
            <a:lstStyle/>
            <a:p>
              <a:r>
                <a:rPr lang="bg-BG" sz="200" kern="1200" noProof="1" smtClean="0">
                  <a:ln w="0">
                    <a:noFill/>
                  </a:ln>
                  <a:solidFill>
                    <a:schemeClr val="bg1"/>
                  </a:solidFill>
                  <a:effectLst/>
                  <a:latin typeface="Corbel" pitchFamily="34" charset="0"/>
                  <a:ea typeface="+mn-ea"/>
                  <a:cs typeface="+mn-cs"/>
                </a:rPr>
                <a:t>безплатен курс "Разработка на софтуер в cloud среда"</a:t>
              </a:r>
              <a:endParaRPr lang="bg-BG" sz="200" kern="1200" noProof="1">
                <a:ln w="0">
                  <a:noFill/>
                </a:ln>
                <a:solidFill>
                  <a:schemeClr val="bg1"/>
                </a:solidFill>
                <a:effectLst/>
                <a:latin typeface="Corbel" pitchFamily="34" charset="0"/>
                <a:ea typeface="+mn-ea"/>
                <a:cs typeface="+mn-cs"/>
              </a:endParaRPr>
            </a:p>
          </p:txBody>
        </p:sp>
        <p:sp>
          <p:nvSpPr>
            <p:cNvPr id="39" name="TextBox 38">
              <a:hlinkClick r:id="rId10" tooltip="BG Coder - онлайн състезателна система - тренировки за състезания по програмиране - online judge"/>
            </p:cNvPr>
            <p:cNvSpPr txBox="1"/>
            <p:nvPr userDrawn="1"/>
          </p:nvSpPr>
          <p:spPr>
            <a:xfrm flipH="1">
              <a:off x="3389110" y="1523999"/>
              <a:ext cx="1874287"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BG Coder - онлайн състезателна система - online judge</a:t>
              </a:r>
              <a:endParaRPr lang="bg-BG" sz="200" noProof="1">
                <a:ln w="0">
                  <a:noFill/>
                </a:ln>
                <a:solidFill>
                  <a:schemeClr val="bg1"/>
                </a:solidFill>
                <a:effectLst/>
              </a:endParaRPr>
            </a:p>
          </p:txBody>
        </p:sp>
        <p:sp>
          <p:nvSpPr>
            <p:cNvPr id="40" name="TextBox 39">
              <a:hlinkClick r:id="rId11" tooltip="Светлин Наков - курсове и уроци по програмиране, уеб дизайн, книги, обучения - безплатно"/>
            </p:cNvPr>
            <p:cNvSpPr txBox="1"/>
            <p:nvPr userDrawn="1"/>
          </p:nvSpPr>
          <p:spPr>
            <a:xfrm flipH="1">
              <a:off x="1236228" y="2649965"/>
              <a:ext cx="2123831"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курсове и уроци по програмиране, книги – безплатно от Наков</a:t>
              </a:r>
              <a:endParaRPr lang="bg-BG" sz="200" noProof="1">
                <a:ln w="0">
                  <a:noFill/>
                </a:ln>
                <a:solidFill>
                  <a:schemeClr val="bg1"/>
                </a:solidFill>
                <a:effectLst/>
              </a:endParaRPr>
            </a:p>
          </p:txBody>
        </p:sp>
        <p:sp>
          <p:nvSpPr>
            <p:cNvPr id="41" name="TextBox 40">
              <a:hlinkClick r:id="rId12" tooltip="Безплатен курс &quot;Качествен програмен код&quot;"/>
            </p:cNvPr>
            <p:cNvSpPr txBox="1"/>
            <p:nvPr userDrawn="1"/>
          </p:nvSpPr>
          <p:spPr>
            <a:xfrm flipH="1">
              <a:off x="1766855" y="3335748"/>
              <a:ext cx="1594026" cy="1210412"/>
            </a:xfrm>
            <a:prstGeom prst="rect">
              <a:avLst/>
            </a:prstGeom>
            <a:grpFill/>
          </p:spPr>
          <p:txBody>
            <a:bodyPr wrap="none" rtlCol="0">
              <a:spAutoFit/>
            </a:bodyPr>
            <a:lstStyle/>
            <a:p>
              <a:r>
                <a:rPr lang="bg-BG" sz="200" kern="1200" noProof="1" smtClean="0">
                  <a:ln w="0">
                    <a:noFill/>
                  </a:ln>
                  <a:solidFill>
                    <a:schemeClr val="bg1"/>
                  </a:solidFill>
                  <a:effectLst/>
                  <a:latin typeface="Corbel" pitchFamily="34" charset="0"/>
                  <a:ea typeface="+mn-ea"/>
                  <a:cs typeface="+mn-cs"/>
                </a:rPr>
                <a:t>безплатен курс "Качествен програмен код"</a:t>
              </a:r>
              <a:endParaRPr lang="bg-BG" sz="200" kern="1200" noProof="1">
                <a:ln w="0">
                  <a:noFill/>
                </a:ln>
                <a:solidFill>
                  <a:schemeClr val="bg1"/>
                </a:solidFill>
                <a:effectLst/>
                <a:latin typeface="Corbel" pitchFamily="34" charset="0"/>
                <a:ea typeface="+mn-ea"/>
                <a:cs typeface="+mn-cs"/>
              </a:endParaRPr>
            </a:p>
          </p:txBody>
        </p:sp>
        <p:sp>
          <p:nvSpPr>
            <p:cNvPr id="42" name="TextBox 41">
              <a:hlinkClick r:id="rId13" tooltip="Алго академия - Академия по алгоритмично програмиране - безплатни уроци по алгоритми и структури от данни, състезателно програмиране и състезания"/>
            </p:cNvPr>
            <p:cNvSpPr txBox="1"/>
            <p:nvPr userDrawn="1"/>
          </p:nvSpPr>
          <p:spPr>
            <a:xfrm flipH="1">
              <a:off x="3407676" y="2461282"/>
              <a:ext cx="1977943"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алго академия – състезателно програмиране, състезания</a:t>
              </a:r>
              <a:endParaRPr lang="bg-BG" sz="200" noProof="1">
                <a:ln w="0">
                  <a:noFill/>
                </a:ln>
                <a:solidFill>
                  <a:schemeClr val="bg1"/>
                </a:solidFill>
                <a:effectLst/>
              </a:endParaRPr>
            </a:p>
          </p:txBody>
        </p:sp>
        <p:sp>
          <p:nvSpPr>
            <p:cNvPr id="43" name="TextBox 42">
              <a:hlinkClick r:id="rId14" tooltip="Безплатен ASP.NET курс - уеб програмиране, бази данни, C#, .NET, ASP.NET"/>
            </p:cNvPr>
            <p:cNvSpPr txBox="1"/>
            <p:nvPr userDrawn="1"/>
          </p:nvSpPr>
          <p:spPr>
            <a:xfrm flipH="1">
              <a:off x="3406019" y="1985429"/>
              <a:ext cx="2181421"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ASP.NET курс - уеб програмиране, бази данни, C#, .NET, ASP.NET</a:t>
              </a:r>
              <a:endParaRPr lang="bg-BG" sz="200" noProof="1">
                <a:ln w="0">
                  <a:noFill/>
                </a:ln>
                <a:solidFill>
                  <a:schemeClr val="bg1"/>
                </a:solidFill>
                <a:effectLst/>
              </a:endParaRPr>
            </a:p>
          </p:txBody>
        </p:sp>
        <p:sp>
          <p:nvSpPr>
            <p:cNvPr id="44" name="TextBox 43">
              <a:hlinkClick r:id="rId15" tooltip="Софтуерна академия на Телерик - безплатни курсове и уроци по програмиране"/>
            </p:cNvPr>
            <p:cNvSpPr txBox="1"/>
            <p:nvPr userDrawn="1"/>
          </p:nvSpPr>
          <p:spPr>
            <a:xfrm flipH="1">
              <a:off x="1504800" y="1717933"/>
              <a:ext cx="1901159" cy="1210412"/>
            </a:xfrm>
            <a:prstGeom prst="rect">
              <a:avLst/>
            </a:prstGeom>
            <a:grpFill/>
          </p:spPr>
          <p:txBody>
            <a:bodyPr wrap="none" rtlCol="0">
              <a:spAutoFit/>
            </a:bodyPr>
            <a:lstStyle>
              <a:defPPr>
                <a:defRPr lang="en-US"/>
              </a:defPPr>
              <a:lvl1pPr>
                <a:defRPr sz="1200"/>
              </a:lvl1pPr>
            </a:lstStyle>
            <a:p>
              <a:pPr lvl="0" algn="l"/>
              <a:r>
                <a:rPr lang="bg-BG" sz="200" noProof="1" smtClean="0">
                  <a:ln w="0">
                    <a:noFill/>
                  </a:ln>
                  <a:solidFill>
                    <a:schemeClr val="bg1"/>
                  </a:solidFill>
                  <a:effectLst/>
                </a:rPr>
                <a:t>курсове и уроци по </a:t>
              </a:r>
              <a:r>
                <a:rPr lang="bg-BG" sz="200" kern="1200" noProof="1" smtClean="0">
                  <a:ln w="0">
                    <a:noFill/>
                  </a:ln>
                  <a:solidFill>
                    <a:schemeClr val="bg1"/>
                  </a:solidFill>
                  <a:effectLst/>
                  <a:latin typeface="Corbel" pitchFamily="34" charset="0"/>
                  <a:ea typeface="+mn-ea"/>
                  <a:cs typeface="+mn-cs"/>
                </a:rPr>
                <a:t>програмиране – Телерик академия</a:t>
              </a:r>
              <a:endParaRPr lang="bg-BG" sz="200" kern="1200" noProof="1">
                <a:ln w="0">
                  <a:noFill/>
                </a:ln>
                <a:solidFill>
                  <a:schemeClr val="bg1"/>
                </a:solidFill>
                <a:effectLst/>
                <a:latin typeface="Corbel" pitchFamily="34" charset="0"/>
                <a:ea typeface="+mn-ea"/>
                <a:cs typeface="+mn-cs"/>
              </a:endParaRPr>
            </a:p>
          </p:txBody>
        </p:sp>
        <p:sp>
          <p:nvSpPr>
            <p:cNvPr id="45" name="TextBox 44">
              <a:hlinkClick r:id="rId16" tooltip="Безплатен курс &quot;Разработка на мобилни приложения&quot; - iPhone, Android, Windows Phone, PhoneGap, HTML5, jQuery, AJAX"/>
            </p:cNvPr>
            <p:cNvSpPr txBox="1"/>
            <p:nvPr userDrawn="1"/>
          </p:nvSpPr>
          <p:spPr>
            <a:xfrm flipH="1">
              <a:off x="3404043" y="2718405"/>
              <a:ext cx="2058568"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курс мобилни приложения с iPhone, Android, WP7, PhoneGap</a:t>
              </a:r>
              <a:endParaRPr lang="bg-BG" sz="200" noProof="1">
                <a:ln w="0">
                  <a:noFill/>
                </a:ln>
                <a:solidFill>
                  <a:schemeClr val="bg1"/>
                </a:solidFill>
                <a:effectLst/>
              </a:endParaRPr>
            </a:p>
          </p:txBody>
        </p:sp>
        <p:sp>
          <p:nvSpPr>
            <p:cNvPr id="46" name="TextBox 45">
              <a:hlinkClick r:id="rId17" tooltip="Free C# Programming Book by Svetlin Nakov - безплатна C# книга от Светлин Наков, книга C#, книга Java, безплатна книга"/>
            </p:cNvPr>
            <p:cNvSpPr txBox="1"/>
            <p:nvPr userDrawn="1"/>
          </p:nvSpPr>
          <p:spPr>
            <a:xfrm flipH="1">
              <a:off x="1440317" y="3117785"/>
              <a:ext cx="1901159" cy="1210412"/>
            </a:xfrm>
            <a:prstGeom prst="rect">
              <a:avLst/>
            </a:prstGeom>
            <a:grpFill/>
          </p:spPr>
          <p:txBody>
            <a:bodyPr wrap="none" rtlCol="0">
              <a:spAutoFit/>
            </a:bodyPr>
            <a:lstStyle/>
            <a:p>
              <a:r>
                <a:rPr lang="bg-BG" sz="200" kern="1200" noProof="1" smtClean="0">
                  <a:ln w="0">
                    <a:noFill/>
                  </a:ln>
                  <a:solidFill>
                    <a:schemeClr val="bg1"/>
                  </a:solidFill>
                  <a:effectLst/>
                  <a:latin typeface="Corbel" pitchFamily="34" charset="0"/>
                  <a:ea typeface="+mn-ea"/>
                  <a:cs typeface="+mn-cs"/>
                </a:rPr>
                <a:t>free C# book, безплатна книга C#, книга Java, книга C#</a:t>
              </a:r>
              <a:endParaRPr lang="bg-BG" sz="200" kern="1200" noProof="1">
                <a:ln w="0">
                  <a:noFill/>
                </a:ln>
                <a:solidFill>
                  <a:schemeClr val="bg1"/>
                </a:solidFill>
                <a:effectLst/>
                <a:latin typeface="Corbel" pitchFamily="34" charset="0"/>
                <a:ea typeface="+mn-ea"/>
                <a:cs typeface="+mn-cs"/>
              </a:endParaRPr>
            </a:p>
          </p:txBody>
        </p:sp>
        <p:sp>
          <p:nvSpPr>
            <p:cNvPr id="47" name="TextBox 46">
              <a:hlinkClick r:id="rId18" tooltip="Дончо Минков - сайт за програмиране"/>
            </p:cNvPr>
            <p:cNvSpPr txBox="1"/>
            <p:nvPr userDrawn="1"/>
          </p:nvSpPr>
          <p:spPr>
            <a:xfrm flipH="1">
              <a:off x="3401370" y="2963513"/>
              <a:ext cx="1475012" cy="1210412"/>
            </a:xfrm>
            <a:prstGeom prst="rect">
              <a:avLst/>
            </a:prstGeom>
            <a:grpFill/>
          </p:spPr>
          <p:txBody>
            <a:bodyPr wrap="none" rtlCol="0">
              <a:spAutoFit/>
            </a:bodyPr>
            <a:lstStyle>
              <a:defPPr>
                <a:defRPr lang="en-US"/>
              </a:defPPr>
              <a:lvl1pPr>
                <a:defRPr sz="1600">
                  <a:ln w="0">
                    <a:solidFill>
                      <a:schemeClr val="tx1"/>
                    </a:solidFill>
                  </a:ln>
                  <a:effectLst/>
                </a:defRPr>
              </a:lvl1pPr>
            </a:lstStyle>
            <a:p>
              <a:pPr lvl="0"/>
              <a:r>
                <a:rPr lang="bg-BG" sz="200" noProof="1" smtClean="0">
                  <a:ln w="0">
                    <a:noFill/>
                  </a:ln>
                  <a:solidFill>
                    <a:schemeClr val="bg1"/>
                  </a:solidFill>
                </a:rPr>
                <a:t>Дончо Минков - сайт за програмиране</a:t>
              </a:r>
              <a:endParaRPr lang="bg-BG" sz="200" noProof="1">
                <a:ln w="0">
                  <a:noFill/>
                </a:ln>
                <a:solidFill>
                  <a:schemeClr val="bg1"/>
                </a:solidFill>
              </a:endParaRPr>
            </a:p>
          </p:txBody>
        </p:sp>
        <p:sp>
          <p:nvSpPr>
            <p:cNvPr id="48" name="TextBox 47">
              <a:hlinkClick r:id="rId19" tooltip="Николай Костов - блог за програмиране"/>
            </p:cNvPr>
            <p:cNvSpPr txBox="1"/>
            <p:nvPr userDrawn="1"/>
          </p:nvSpPr>
          <p:spPr>
            <a:xfrm flipH="1">
              <a:off x="3401423" y="3217864"/>
              <a:ext cx="1513403" cy="1210412"/>
            </a:xfrm>
            <a:prstGeom prst="rect">
              <a:avLst/>
            </a:prstGeom>
            <a:grpFill/>
          </p:spPr>
          <p:txBody>
            <a:bodyPr wrap="none" rtlCol="0">
              <a:spAutoFit/>
            </a:bodyPr>
            <a:lstStyle/>
            <a:p>
              <a:pPr algn="l"/>
              <a:r>
                <a:rPr lang="bg-BG" sz="200" kern="1200" noProof="1" smtClean="0">
                  <a:ln w="0">
                    <a:noFill/>
                  </a:ln>
                  <a:solidFill>
                    <a:schemeClr val="bg1"/>
                  </a:solidFill>
                  <a:effectLst/>
                  <a:latin typeface="Corbel" pitchFamily="34" charset="0"/>
                  <a:ea typeface="+mn-ea"/>
                  <a:cs typeface="+mn-cs"/>
                </a:rPr>
                <a:t>Николай Костов - блог за програмиране</a:t>
              </a:r>
              <a:endParaRPr lang="bg-BG" sz="200" kern="1200" noProof="1">
                <a:ln w="0">
                  <a:noFill/>
                </a:ln>
                <a:solidFill>
                  <a:schemeClr val="bg1"/>
                </a:solidFill>
                <a:effectLst/>
                <a:latin typeface="Corbel" pitchFamily="34" charset="0"/>
                <a:ea typeface="+mn-ea"/>
                <a:cs typeface="+mn-cs"/>
              </a:endParaRPr>
            </a:p>
          </p:txBody>
        </p:sp>
        <p:sp>
          <p:nvSpPr>
            <p:cNvPr id="49" name="TextBox 48">
              <a:hlinkClick r:id="rId20" tooltip="безплатен C# курс в софтуерната академия на Наков"/>
            </p:cNvPr>
            <p:cNvSpPr txBox="1"/>
            <p:nvPr userDrawn="1"/>
          </p:nvSpPr>
          <p:spPr>
            <a:xfrm flipH="1">
              <a:off x="3398079" y="3548402"/>
              <a:ext cx="1359837" cy="1210412"/>
            </a:xfrm>
            <a:prstGeom prst="rect">
              <a:avLst/>
            </a:prstGeom>
            <a:grpFill/>
          </p:spPr>
          <p:txBody>
            <a:bodyPr wrap="none" rtlCol="0">
              <a:spAutoFit/>
            </a:bodyPr>
            <a:lstStyle>
              <a:defPPr>
                <a:defRPr lang="en-US"/>
              </a:defPPr>
              <a:lvl1pPr>
                <a:defRPr sz="1600">
                  <a:ln w="0">
                    <a:solidFill>
                      <a:schemeClr val="tx1"/>
                    </a:solidFill>
                  </a:ln>
                  <a:effectLst/>
                </a:defRPr>
              </a:lvl1pPr>
            </a:lstStyle>
            <a:p>
              <a:pPr lvl="0"/>
              <a:r>
                <a:rPr lang="bg-BG" sz="200" noProof="1" smtClean="0">
                  <a:ln w="0">
                    <a:noFill/>
                  </a:ln>
                  <a:solidFill>
                    <a:schemeClr val="bg1"/>
                  </a:solidFill>
                </a:rPr>
                <a:t>C# курс, програмиране, безплатно</a:t>
              </a:r>
              <a:endParaRPr lang="bg-BG" sz="200" noProof="1">
                <a:ln w="0">
                  <a:noFill/>
                </a:ln>
                <a:solidFill>
                  <a:schemeClr val="bg1"/>
                </a:solidFill>
              </a:endParaRPr>
            </a:p>
          </p:txBody>
        </p:sp>
      </p:grpSp>
      <p:sp>
        <p:nvSpPr>
          <p:cNvPr id="7" name="Title 1"/>
          <p:cNvSpPr>
            <a:spLocks noGrp="1"/>
          </p:cNvSpPr>
          <p:nvPr>
            <p:ph type="title" hasCustomPrompt="1"/>
          </p:nvPr>
        </p:nvSpPr>
        <p:spPr>
          <a:xfrm>
            <a:off x="1828800" y="152400"/>
            <a:ext cx="7086600" cy="838200"/>
          </a:xfrm>
          <a:prstGeom prst="rect">
            <a:avLst/>
          </a:prstGeom>
        </p:spPr>
        <p:txBody>
          <a:bodyPr anchor="ctr" anchorCtr="0">
            <a:noAutofit/>
          </a:bodyPr>
          <a:lstStyle>
            <a:lvl1pPr algn="r" rtl="0" eaLnBrk="0" fontAlgn="base" hangingPunct="0">
              <a:lnSpc>
                <a:spcPts val="4000"/>
              </a:lnSpc>
              <a:spcBef>
                <a:spcPct val="0"/>
              </a:spcBef>
              <a:spcAft>
                <a:spcPct val="0"/>
              </a:spcAft>
              <a:defRPr lang="en-US" sz="4000" b="1" kern="1200" baseline="0" dirty="0">
                <a:ln w="500">
                  <a:noFill/>
                </a:ln>
                <a:solidFill>
                  <a:schemeClr val="tx2"/>
                </a:solidFill>
                <a:effectLst>
                  <a:outerShdw blurRad="38100" dist="38100" dir="2700000" algn="tl">
                    <a:srgbClr val="000000">
                      <a:alpha val="43137"/>
                    </a:srgbClr>
                  </a:outerShdw>
                  <a:reflection blurRad="12700" stA="20000" endPos="50000" dist="12700" dir="5400000" sy="-100000" algn="bl" rotWithShape="0"/>
                </a:effectLst>
                <a:latin typeface="+mj-lt"/>
                <a:ea typeface="+mj-ea"/>
                <a:cs typeface="+mj-cs"/>
              </a:defRPr>
            </a:lvl1pPr>
          </a:lstStyle>
          <a:p>
            <a:r>
              <a:rPr lang="en-US" dirty="0" smtClean="0"/>
              <a:t>Presentation Title</a:t>
            </a:r>
            <a:endParaRPr lang="en-US" dirty="0"/>
          </a:p>
        </p:txBody>
      </p:sp>
      <p:sp>
        <p:nvSpPr>
          <p:cNvPr id="9" name="TextBox 8">
            <a:hlinkClick r:id="rId2" tooltip="Форум за програмиране и уеб дизайн - дискусии, съвети, въпроси и отговори @ Софтуерна академия на Телерик"/>
          </p:cNvPr>
          <p:cNvSpPr txBox="1"/>
          <p:nvPr userDrawn="1"/>
        </p:nvSpPr>
        <p:spPr>
          <a:xfrm rot="12041701" flipH="1">
            <a:off x="7471619" y="3840481"/>
            <a:ext cx="890352" cy="1569660"/>
          </a:xfrm>
          <a:prstGeom prst="rect">
            <a:avLst/>
          </a:prstGeom>
          <a:noFill/>
        </p:spPr>
        <p:txBody>
          <a:bodyPr wrap="square" rtlCol="0">
            <a:spAutoFit/>
            <a:scene3d>
              <a:camera prst="orthographicFront"/>
              <a:lightRig rig="threePt" dir="t"/>
            </a:scene3d>
            <a:sp3d extrusionH="57150">
              <a:bevelT w="38100" h="38100"/>
            </a:sp3d>
          </a:bodyPr>
          <a:lstStyle/>
          <a:p>
            <a:r>
              <a:rPr lang="en-US" sz="9600" b="1" dirty="0" smtClean="0">
                <a:solidFill>
                  <a:schemeClr val="tx1">
                    <a:lumMod val="75000"/>
                  </a:schemeClr>
                </a:solidFill>
                <a:effectLst>
                  <a:reflection blurRad="6350" stA="55000" endA="300" endPos="45500" dir="5400000" sy="-100000" algn="bl" rotWithShape="0"/>
                </a:effectLst>
              </a:rPr>
              <a:t>?</a:t>
            </a:r>
            <a:endParaRPr lang="en-US" sz="9600" b="1" dirty="0">
              <a:solidFill>
                <a:schemeClr val="tx1">
                  <a:lumMod val="75000"/>
                </a:schemeClr>
              </a:solidFill>
              <a:effectLst>
                <a:reflection blurRad="6350" stA="55000" endA="300" endPos="45500" dir="5400000" sy="-100000" algn="bl" rotWithShape="0"/>
              </a:effectLst>
            </a:endParaRPr>
          </a:p>
        </p:txBody>
      </p:sp>
      <p:sp>
        <p:nvSpPr>
          <p:cNvPr id="11" name="TextBox 10">
            <a:hlinkClick r:id="rId4" tooltip="Програмиране за деца - безплатно в Телерик кидс академия"/>
          </p:cNvPr>
          <p:cNvSpPr txBox="1"/>
          <p:nvPr userDrawn="1"/>
        </p:nvSpPr>
        <p:spPr>
          <a:xfrm rot="9535351" flipH="1">
            <a:off x="923386" y="1861198"/>
            <a:ext cx="673363" cy="1446550"/>
          </a:xfrm>
          <a:prstGeom prst="rect">
            <a:avLst/>
          </a:prstGeom>
          <a:noFill/>
        </p:spPr>
        <p:txBody>
          <a:bodyPr wrap="square" rtlCol="0">
            <a:spAutoFit/>
            <a:scene3d>
              <a:camera prst="isometricOffAxis1Right"/>
              <a:lightRig rig="threePt" dir="t"/>
            </a:scene3d>
            <a:sp3d extrusionH="57150">
              <a:bevelT w="38100" h="38100"/>
            </a:sp3d>
          </a:bodyPr>
          <a:lstStyle/>
          <a:p>
            <a:r>
              <a:rPr lang="en-US" sz="8800" dirty="0" smtClean="0">
                <a:solidFill>
                  <a:schemeClr val="accent5">
                    <a:lumMod val="60000"/>
                    <a:lumOff val="40000"/>
                  </a:schemeClr>
                </a:solidFill>
                <a:effectLst>
                  <a:reflection blurRad="6350" stA="55000" endA="300" endPos="45500" dir="5400000" sy="-100000" algn="bl" rotWithShape="0"/>
                </a:effectLst>
              </a:rPr>
              <a:t>?</a:t>
            </a:r>
            <a:endParaRPr lang="en-US" sz="8800" dirty="0">
              <a:solidFill>
                <a:schemeClr val="accent5">
                  <a:lumMod val="60000"/>
                  <a:lumOff val="40000"/>
                </a:schemeClr>
              </a:solidFill>
              <a:effectLst>
                <a:reflection blurRad="6350" stA="55000" endA="300" endPos="45500" dir="5400000" sy="-100000" algn="bl" rotWithShape="0"/>
              </a:effectLst>
            </a:endParaRPr>
          </a:p>
        </p:txBody>
      </p:sp>
      <p:sp>
        <p:nvSpPr>
          <p:cNvPr id="12" name="TextBox 11">
            <a:hlinkClick r:id="rId5" tooltip="Безплатен SEO курс - оптимизация за търсачки, уроци по SEO"/>
          </p:cNvPr>
          <p:cNvSpPr txBox="1"/>
          <p:nvPr userDrawn="1"/>
        </p:nvSpPr>
        <p:spPr>
          <a:xfrm rot="16938170" flipH="1">
            <a:off x="4905823" y="966542"/>
            <a:ext cx="859648" cy="1992899"/>
          </a:xfrm>
          <a:prstGeom prst="rect">
            <a:avLst/>
          </a:prstGeom>
          <a:noFill/>
        </p:spPr>
        <p:txBody>
          <a:bodyPr wrap="square" rtlCol="0">
            <a:spAutoFit/>
            <a:scene3d>
              <a:camera prst="orthographicFront"/>
              <a:lightRig rig="threePt" dir="t"/>
            </a:scene3d>
            <a:sp3d extrusionH="57150">
              <a:bevelT w="38100" h="38100"/>
            </a:sp3d>
          </a:bodyPr>
          <a:lstStyle/>
          <a:p>
            <a:r>
              <a:rPr lang="en-US" sz="11500" b="1" dirty="0" smtClean="0">
                <a:solidFill>
                  <a:srgbClr val="FF831D"/>
                </a:solidFill>
                <a:effectLst>
                  <a:reflection blurRad="6350" stA="55000" endA="300" endPos="45500" dir="5400000" sy="-100000" algn="bl" rotWithShape="0"/>
                </a:effectLst>
              </a:rPr>
              <a:t>?</a:t>
            </a:r>
            <a:endParaRPr lang="en-US" sz="11500" b="1" dirty="0">
              <a:solidFill>
                <a:srgbClr val="FF831D"/>
              </a:solidFill>
              <a:effectLst>
                <a:reflection blurRad="6350" stA="55000" endA="300" endPos="45500" dir="5400000" sy="-100000" algn="bl" rotWithShape="0"/>
              </a:effectLst>
            </a:endParaRPr>
          </a:p>
        </p:txBody>
      </p:sp>
      <p:sp>
        <p:nvSpPr>
          <p:cNvPr id="13" name="TextBox 12">
            <a:hlinkClick r:id="rId6" tooltip="Безплатен курс &quot;Уеб дизайн с HTML, CSS и JavaScript&quot; - уроци по правене на уеб сайтове, HTML, CSS, Photoshop, JavaScript и CMS системи"/>
          </p:cNvPr>
          <p:cNvSpPr txBox="1"/>
          <p:nvPr userDrawn="1"/>
        </p:nvSpPr>
        <p:spPr>
          <a:xfrm rot="19836951" flipH="1">
            <a:off x="7379010" y="1495154"/>
            <a:ext cx="949687" cy="2062103"/>
          </a:xfrm>
          <a:prstGeom prst="rect">
            <a:avLst/>
          </a:prstGeom>
          <a:noFill/>
        </p:spPr>
        <p:txBody>
          <a:bodyPr wrap="square" rtlCol="0">
            <a:spAutoFit/>
            <a:scene3d>
              <a:camera prst="orthographicFront"/>
              <a:lightRig rig="glow" dir="tl">
                <a:rot lat="0" lon="0" rev="5400000"/>
              </a:lightRig>
            </a:scene3d>
            <a:sp3d contourW="12700">
              <a:bevelT w="25400" h="25400"/>
              <a:contourClr>
                <a:schemeClr val="accent6">
                  <a:shade val="73000"/>
                </a:schemeClr>
              </a:contourClr>
            </a:sp3d>
          </a:bodyPr>
          <a:lstStyle/>
          <a:p>
            <a:r>
              <a:rPr lang="en-US" sz="12800" b="1" dirty="0" smtClean="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innerShdw blurRad="63500" dist="50800" dir="8100000">
                    <a:prstClr val="black">
                      <a:alpha val="50000"/>
                    </a:prstClr>
                  </a:innerShdw>
                  <a:reflection blurRad="6350" stA="55000" endA="300" endPos="45500" dir="5400000" sy="-100000" algn="bl" rotWithShape="0"/>
                </a:effectLst>
              </a:rPr>
              <a:t>?</a:t>
            </a:r>
            <a:endParaRPr lang="en-US" sz="12800" b="1"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innerShdw blurRad="63500" dist="50800" dir="8100000">
                  <a:prstClr val="black">
                    <a:alpha val="50000"/>
                  </a:prstClr>
                </a:innerShdw>
                <a:reflection blurRad="6350" stA="55000" endA="300" endPos="45500" dir="5400000" sy="-100000" algn="bl" rotWithShape="0"/>
              </a:effectLst>
            </a:endParaRPr>
          </a:p>
        </p:txBody>
      </p:sp>
      <p:sp>
        <p:nvSpPr>
          <p:cNvPr id="14" name="TextBox 13">
            <a:hlinkClick r:id="rId7" tooltip="Училищна софтуерна академия - безплатни уроци по програмиране и уеб дизайн"/>
          </p:cNvPr>
          <p:cNvSpPr txBox="1"/>
          <p:nvPr userDrawn="1"/>
        </p:nvSpPr>
        <p:spPr>
          <a:xfrm rot="2233443" flipH="1">
            <a:off x="2139218" y="940065"/>
            <a:ext cx="445351" cy="954107"/>
          </a:xfrm>
          <a:prstGeom prst="rect">
            <a:avLst/>
          </a:prstGeom>
          <a:noFill/>
        </p:spPr>
        <p:txBody>
          <a:bodyPr wrap="square" rtlCol="0">
            <a:spAutoFit/>
            <a:scene3d>
              <a:camera prst="perspectiveHeroicExtremeLeftFacing"/>
              <a:lightRig rig="threePt" dir="t"/>
            </a:scene3d>
            <a:sp3d extrusionH="57150">
              <a:bevelT w="38100" h="38100"/>
            </a:sp3d>
          </a:bodyPr>
          <a:lstStyle/>
          <a:p>
            <a:r>
              <a:rPr lang="en-US" sz="5600" dirty="0" smtClean="0">
                <a:solidFill>
                  <a:schemeClr val="tx2">
                    <a:lumMod val="75000"/>
                  </a:schemeClr>
                </a:solidFill>
                <a:effectLst>
                  <a:reflection blurRad="6350" stA="55000" endA="300" endPos="45500" dir="5400000" sy="-100000" algn="bl" rotWithShape="0"/>
                </a:effectLst>
              </a:rPr>
              <a:t>?</a:t>
            </a:r>
            <a:endParaRPr lang="en-US" sz="5600" dirty="0">
              <a:solidFill>
                <a:schemeClr val="tx2">
                  <a:lumMod val="75000"/>
                </a:schemeClr>
              </a:solidFill>
              <a:effectLst>
                <a:reflection blurRad="6350" stA="55000" endA="300" endPos="45500" dir="5400000" sy="-100000" algn="bl" rotWithShape="0"/>
              </a:effectLst>
            </a:endParaRPr>
          </a:p>
        </p:txBody>
      </p:sp>
      <p:sp>
        <p:nvSpPr>
          <p:cNvPr id="15" name="TextBox 14">
            <a:hlinkClick r:id="rId8" tooltip="Безплатен курс &quot;Програмиране с ASP.NET MVC&quot; - уеб технологии, бази данни, C#, .NET, ASP.NET MVC"/>
          </p:cNvPr>
          <p:cNvSpPr txBox="1"/>
          <p:nvPr userDrawn="1"/>
        </p:nvSpPr>
        <p:spPr>
          <a:xfrm rot="8530737" flipH="1">
            <a:off x="4757100" y="4722613"/>
            <a:ext cx="643173" cy="1569660"/>
          </a:xfrm>
          <a:prstGeom prst="rect">
            <a:avLst/>
          </a:prstGeom>
          <a:noFill/>
        </p:spPr>
        <p:txBody>
          <a:bodyPr wrap="square" rtlCol="0">
            <a:spAutoFit/>
            <a:scene3d>
              <a:camera prst="orthographicFront"/>
              <a:lightRig rig="threePt" dir="t"/>
            </a:scene3d>
            <a:sp3d extrusionH="57150">
              <a:bevelT w="38100" h="38100"/>
            </a:sp3d>
          </a:bodyPr>
          <a:lstStyle/>
          <a:p>
            <a:r>
              <a:rPr lang="en-US" sz="9600" dirty="0" smtClean="0">
                <a:solidFill>
                  <a:srgbClr val="FF4A37"/>
                </a:solidFill>
                <a:effectLst>
                  <a:reflection blurRad="6350" stA="60000" endA="900" endPos="60000" dist="29997" dir="5400000" sy="-100000" algn="bl" rotWithShape="0"/>
                </a:effectLst>
              </a:rPr>
              <a:t>?</a:t>
            </a:r>
            <a:endParaRPr lang="en-US" sz="9600" dirty="0">
              <a:solidFill>
                <a:srgbClr val="FF4A37"/>
              </a:solidFill>
              <a:effectLst>
                <a:reflection blurRad="6350" stA="60000" endA="900" endPos="60000" dist="29997" dir="5400000" sy="-100000" algn="bl" rotWithShape="0"/>
              </a:effectLst>
            </a:endParaRPr>
          </a:p>
        </p:txBody>
      </p:sp>
      <p:sp>
        <p:nvSpPr>
          <p:cNvPr id="16" name="TextBox 15">
            <a:hlinkClick r:id="rId9" tooltip="Безплатен курс &quot;Разработка на софтуер в Cloud среда&quot; - AppEngine, AWS, Azure"/>
          </p:cNvPr>
          <p:cNvSpPr txBox="1"/>
          <p:nvPr userDrawn="1"/>
        </p:nvSpPr>
        <p:spPr>
          <a:xfrm rot="12627025" flipH="1">
            <a:off x="2910497" y="4405707"/>
            <a:ext cx="386488" cy="646331"/>
          </a:xfrm>
          <a:prstGeom prst="rect">
            <a:avLst/>
          </a:prstGeom>
          <a:noFill/>
        </p:spPr>
        <p:txBody>
          <a:bodyPr wrap="square" rtlCol="0">
            <a:spAutoFit/>
            <a:scene3d>
              <a:camera prst="orthographicFront"/>
              <a:lightRig rig="threePt" dir="t"/>
            </a:scene3d>
            <a:sp3d extrusionH="57150">
              <a:bevelT w="38100" h="38100"/>
            </a:sp3d>
          </a:bodyPr>
          <a:lstStyle/>
          <a:p>
            <a:r>
              <a:rPr lang="en-US" sz="3600" dirty="0" smtClean="0">
                <a:solidFill>
                  <a:schemeClr val="tx2">
                    <a:lumMod val="40000"/>
                    <a:lumOff val="60000"/>
                  </a:schemeClr>
                </a:solidFill>
                <a:effectLst>
                  <a:reflection blurRad="6350" stA="55000" endA="300" endPos="45500" dir="5400000" sy="-100000" algn="bl" rotWithShape="0"/>
                </a:effectLst>
              </a:rPr>
              <a:t>?</a:t>
            </a:r>
            <a:endParaRPr lang="en-US" sz="3600" dirty="0">
              <a:solidFill>
                <a:schemeClr val="tx2">
                  <a:lumMod val="40000"/>
                  <a:lumOff val="60000"/>
                </a:schemeClr>
              </a:solidFill>
              <a:effectLst>
                <a:reflection blurRad="6350" stA="55000" endA="300" endPos="45500" dir="5400000" sy="-100000" algn="bl" rotWithShape="0"/>
              </a:effectLst>
            </a:endParaRPr>
          </a:p>
        </p:txBody>
      </p:sp>
      <p:sp>
        <p:nvSpPr>
          <p:cNvPr id="17" name="TextBox 16">
            <a:hlinkClick r:id="rId10" tooltip="BG Coder - онлайн състезателна система - тренировки за състезания по програмиране - online judge"/>
          </p:cNvPr>
          <p:cNvSpPr txBox="1"/>
          <p:nvPr userDrawn="1"/>
        </p:nvSpPr>
        <p:spPr>
          <a:xfrm rot="1186146" flipH="1">
            <a:off x="6185957" y="4125718"/>
            <a:ext cx="499379" cy="1107996"/>
          </a:xfrm>
          <a:prstGeom prst="rect">
            <a:avLst/>
          </a:prstGeom>
          <a:noFill/>
        </p:spPr>
        <p:txBody>
          <a:bodyPr wrap="square" rtlCol="0">
            <a:spAutoFit/>
            <a:scene3d>
              <a:camera prst="orthographicFront"/>
              <a:lightRig rig="threePt" dir="t"/>
            </a:scene3d>
            <a:sp3d extrusionH="57150">
              <a:bevelT w="69850" h="69850" prst="divot"/>
            </a:sp3d>
          </a:bodyPr>
          <a:lstStyle/>
          <a:p>
            <a:r>
              <a:rPr lang="en-US" sz="6600" dirty="0" smtClean="0">
                <a:solidFill>
                  <a:srgbClr val="9966FF"/>
                </a:solidFill>
                <a:effectLst>
                  <a:reflection blurRad="6350" stA="55000" endA="300" endPos="45500" dir="5400000" sy="-100000" algn="bl" rotWithShape="0"/>
                </a:effectLst>
              </a:rPr>
              <a:t>?</a:t>
            </a:r>
            <a:endParaRPr lang="en-US" sz="6600" dirty="0">
              <a:solidFill>
                <a:srgbClr val="9966FF"/>
              </a:solidFill>
              <a:effectLst>
                <a:reflection blurRad="6350" stA="55000" endA="300" endPos="45500" dir="5400000" sy="-100000" algn="bl" rotWithShape="0"/>
              </a:effectLst>
            </a:endParaRPr>
          </a:p>
        </p:txBody>
      </p:sp>
      <p:sp>
        <p:nvSpPr>
          <p:cNvPr id="18" name="TextBox 17">
            <a:hlinkClick r:id="rId11" tooltip="Светлин Наков - курсове и уроци по програмиране, уеб дизайн, книги, обучения - безплатно"/>
          </p:cNvPr>
          <p:cNvSpPr txBox="1"/>
          <p:nvPr userDrawn="1"/>
        </p:nvSpPr>
        <p:spPr>
          <a:xfrm rot="19460650" flipH="1">
            <a:off x="3150206" y="1979501"/>
            <a:ext cx="489197" cy="769441"/>
          </a:xfrm>
          <a:prstGeom prst="rect">
            <a:avLst/>
          </a:prstGeom>
          <a:noFill/>
        </p:spPr>
        <p:txBody>
          <a:bodyPr wrap="square" rtlCol="0">
            <a:prstTxWarp prst="textInflate">
              <a:avLst/>
            </a:prstTxWarp>
            <a:spAutoFit/>
            <a:scene3d>
              <a:camera prst="perspectiveRelaxedModerately"/>
              <a:lightRig rig="threePt" dir="t"/>
            </a:scene3d>
            <a:sp3d extrusionH="57150">
              <a:bevelT w="38100" h="38100"/>
            </a:sp3d>
          </a:bodyPr>
          <a:lstStyle/>
          <a:p>
            <a:r>
              <a:rPr lang="en-US" sz="4400" dirty="0" smtClean="0">
                <a:solidFill>
                  <a:srgbClr val="FF6699"/>
                </a:solidFill>
                <a:effectLst>
                  <a:reflection blurRad="6350" stA="55000" endA="300" endPos="45500" dir="5400000" sy="-100000" algn="bl" rotWithShape="0"/>
                </a:effectLst>
              </a:rPr>
              <a:t>?</a:t>
            </a:r>
            <a:endParaRPr lang="en-US" sz="4400" dirty="0">
              <a:solidFill>
                <a:srgbClr val="FF6699"/>
              </a:solidFill>
              <a:effectLst>
                <a:reflection blurRad="6350" stA="55000" endA="300" endPos="45500" dir="5400000" sy="-100000" algn="bl" rotWithShape="0"/>
              </a:effectLst>
            </a:endParaRPr>
          </a:p>
        </p:txBody>
      </p:sp>
      <p:sp>
        <p:nvSpPr>
          <p:cNvPr id="19" name="TextBox 18">
            <a:hlinkClick r:id="rId12" tooltip="Безплатен курс &quot;Качествен програмен код&quot;"/>
          </p:cNvPr>
          <p:cNvSpPr txBox="1"/>
          <p:nvPr userDrawn="1"/>
        </p:nvSpPr>
        <p:spPr>
          <a:xfrm rot="18277140" flipH="1">
            <a:off x="405234" y="3272336"/>
            <a:ext cx="413607" cy="646331"/>
          </a:xfrm>
          <a:prstGeom prst="rect">
            <a:avLst/>
          </a:prstGeom>
          <a:noFill/>
        </p:spPr>
        <p:txBody>
          <a:bodyPr wrap="square" rtlCol="0">
            <a:spAutoFit/>
            <a:scene3d>
              <a:camera prst="orthographicFront"/>
              <a:lightRig rig="threePt" dir="t"/>
            </a:scene3d>
            <a:sp3d extrusionH="57150">
              <a:bevelT w="38100" h="38100"/>
            </a:sp3d>
          </a:bodyPr>
          <a:lstStyle/>
          <a:p>
            <a:r>
              <a:rPr lang="en-US" sz="3600" dirty="0" smtClean="0">
                <a:solidFill>
                  <a:schemeClr val="tx2">
                    <a:lumMod val="40000"/>
                    <a:lumOff val="60000"/>
                  </a:schemeClr>
                </a:solidFill>
                <a:effectLst>
                  <a:reflection blurRad="6350" stA="55000" endA="300" endPos="45500" dir="5400000" sy="-100000" algn="bl" rotWithShape="0"/>
                </a:effectLst>
              </a:rPr>
              <a:t>?</a:t>
            </a:r>
            <a:endParaRPr lang="en-US" sz="3600" dirty="0">
              <a:solidFill>
                <a:schemeClr val="tx2">
                  <a:lumMod val="40000"/>
                  <a:lumOff val="60000"/>
                </a:schemeClr>
              </a:solidFill>
              <a:effectLst>
                <a:reflection blurRad="6350" stA="55000" endA="300" endPos="45500" dir="5400000" sy="-100000" algn="bl" rotWithShape="0"/>
              </a:effectLst>
            </a:endParaRPr>
          </a:p>
        </p:txBody>
      </p:sp>
      <p:sp>
        <p:nvSpPr>
          <p:cNvPr id="20" name="TextBox 19">
            <a:hlinkClick r:id="rId13" tooltip="Алго академия - Академия по алгоритмично програмиране - безплатни уроци по алгоритми и структури от данни, състезателно програмиране и състезания"/>
          </p:cNvPr>
          <p:cNvSpPr txBox="1"/>
          <p:nvPr userDrawn="1"/>
        </p:nvSpPr>
        <p:spPr>
          <a:xfrm rot="18695734" flipH="1">
            <a:off x="3127407" y="5396299"/>
            <a:ext cx="548101" cy="1015663"/>
          </a:xfrm>
          <a:prstGeom prst="rect">
            <a:avLst/>
          </a:prstGeom>
          <a:noFill/>
        </p:spPr>
        <p:txBody>
          <a:bodyPr wrap="square" rtlCol="0">
            <a:spAutoFit/>
          </a:bodyPr>
          <a:lstStyle/>
          <a:p>
            <a:r>
              <a:rPr lang="en-US" sz="60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a:t>
            </a:r>
            <a:endParaRPr lang="en-US" sz="60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
        <p:nvSpPr>
          <p:cNvPr id="21" name="TextBox 20">
            <a:hlinkClick r:id="rId14" tooltip="Безплатен ASP.NET курс - уеб програмиране, бази данни, C#, .NET, ASP.NET"/>
          </p:cNvPr>
          <p:cNvSpPr txBox="1"/>
          <p:nvPr userDrawn="1"/>
        </p:nvSpPr>
        <p:spPr>
          <a:xfrm rot="10134629" flipH="1">
            <a:off x="6730680" y="5522529"/>
            <a:ext cx="444390" cy="707886"/>
          </a:xfrm>
          <a:prstGeom prst="rect">
            <a:avLst/>
          </a:prstGeom>
          <a:noFill/>
        </p:spPr>
        <p:txBody>
          <a:bodyPr wrap="square" rtlCol="0">
            <a:spAutoFit/>
            <a:scene3d>
              <a:camera prst="orthographicFront"/>
              <a:lightRig rig="threePt" dir="t"/>
            </a:scene3d>
            <a:sp3d extrusionH="57150">
              <a:bevelT w="38100" h="38100"/>
            </a:sp3d>
          </a:bodyPr>
          <a:lstStyle/>
          <a:p>
            <a:r>
              <a:rPr lang="en-US" sz="4000" dirty="0" smtClean="0">
                <a:solidFill>
                  <a:schemeClr val="accent4">
                    <a:lumMod val="60000"/>
                    <a:lumOff val="40000"/>
                  </a:schemeClr>
                </a:solidFill>
                <a:effectLst>
                  <a:reflection blurRad="6350" stA="55000" endA="300" endPos="45500" dir="5400000" sy="-100000" algn="bl" rotWithShape="0"/>
                </a:effectLst>
              </a:rPr>
              <a:t>?</a:t>
            </a:r>
            <a:endParaRPr lang="en-US" sz="4000" dirty="0">
              <a:solidFill>
                <a:schemeClr val="accent4">
                  <a:lumMod val="60000"/>
                  <a:lumOff val="40000"/>
                </a:schemeClr>
              </a:solidFill>
              <a:effectLst>
                <a:reflection blurRad="6350" stA="55000" endA="300" endPos="45500" dir="5400000" sy="-100000" algn="bl" rotWithShape="0"/>
              </a:effectLst>
            </a:endParaRPr>
          </a:p>
        </p:txBody>
      </p:sp>
      <p:sp>
        <p:nvSpPr>
          <p:cNvPr id="22" name="TextBox 21">
            <a:hlinkClick r:id="rId15" tooltip="Софтуерна академия на Телерик - безплатни курсове и уроци по програмиране"/>
          </p:cNvPr>
          <p:cNvSpPr txBox="1"/>
          <p:nvPr userDrawn="1"/>
        </p:nvSpPr>
        <p:spPr>
          <a:xfrm rot="12126217" flipH="1">
            <a:off x="559977" y="930479"/>
            <a:ext cx="387894" cy="707886"/>
          </a:xfrm>
          <a:prstGeom prst="rect">
            <a:avLst/>
          </a:prstGeom>
          <a:noFill/>
        </p:spPr>
        <p:txBody>
          <a:bodyPr wrap="square" rtlCol="0">
            <a:spAutoFit/>
            <a:scene3d>
              <a:camera prst="orthographicFront"/>
              <a:lightRig rig="soft" dir="t">
                <a:rot lat="0" lon="0" rev="10800000"/>
              </a:lightRig>
            </a:scene3d>
            <a:sp3d>
              <a:bevelT w="27940" h="12700"/>
              <a:contourClr>
                <a:srgbClr val="DDDDDD"/>
              </a:contourClr>
            </a:sp3d>
          </a:bodyPr>
          <a:lstStyle/>
          <a:p>
            <a:r>
              <a:rPr lang="en-US" sz="4000" b="1" spc="150" dirty="0" smtClean="0">
                <a:ln w="11430"/>
                <a:solidFill>
                  <a:schemeClr val="accent4">
                    <a:lumMod val="60000"/>
                    <a:lumOff val="40000"/>
                  </a:schemeClr>
                </a:solidFill>
                <a:effectLst>
                  <a:outerShdw blurRad="25400" algn="tl" rotWithShape="0">
                    <a:srgbClr val="000000">
                      <a:alpha val="43000"/>
                    </a:srgbClr>
                  </a:outerShdw>
                </a:effectLst>
              </a:rPr>
              <a:t>?</a:t>
            </a:r>
            <a:endParaRPr lang="en-US" sz="4000" b="1" spc="150" dirty="0">
              <a:ln w="11430"/>
              <a:solidFill>
                <a:schemeClr val="accent4">
                  <a:lumMod val="60000"/>
                  <a:lumOff val="40000"/>
                </a:schemeClr>
              </a:solidFill>
              <a:effectLst>
                <a:outerShdw blurRad="25400" algn="tl" rotWithShape="0">
                  <a:srgbClr val="000000">
                    <a:alpha val="43000"/>
                  </a:srgbClr>
                </a:outerShdw>
              </a:effectLst>
            </a:endParaRPr>
          </a:p>
        </p:txBody>
      </p:sp>
      <p:sp>
        <p:nvSpPr>
          <p:cNvPr id="23" name="TextBox 22">
            <a:hlinkClick r:id="rId16" tooltip="Безплатен курс &quot;Разработка на мобилни приложения&quot; - iPhone, Android, Windows Phone, PhoneGap, HTML5, jQuery, AJAX"/>
          </p:cNvPr>
          <p:cNvSpPr txBox="1"/>
          <p:nvPr userDrawn="1"/>
        </p:nvSpPr>
        <p:spPr>
          <a:xfrm rot="20840689" flipH="1">
            <a:off x="8186733" y="5517701"/>
            <a:ext cx="357408" cy="646331"/>
          </a:xfrm>
          <a:prstGeom prst="rect">
            <a:avLst/>
          </a:prstGeom>
          <a:noFill/>
        </p:spPr>
        <p:txBody>
          <a:bodyPr wrap="square" rtlCol="0">
            <a:spAutoFit/>
          </a:bodyPr>
          <a:lstStyle/>
          <a:p>
            <a:r>
              <a:rPr lang="en-US" sz="3600" b="1" dirty="0" smtClean="0">
                <a:ln w="19050">
                  <a:solidFill>
                    <a:schemeClr val="accent4">
                      <a:lumMod val="75000"/>
                      <a:alpha val="50000"/>
                    </a:schemeClr>
                  </a:solidFill>
                  <a:prstDash val="solid"/>
                  <a:miter lim="800000"/>
                </a:ln>
                <a:solidFill>
                  <a:schemeClr val="accent4">
                    <a:lumMod val="20000"/>
                    <a:lumOff val="80000"/>
                    <a:alpha val="25000"/>
                  </a:schemeClr>
                </a:solidFill>
                <a:effectLst>
                  <a:outerShdw blurRad="25500" dist="23000" dir="7020000" algn="tl">
                    <a:srgbClr val="000000">
                      <a:alpha val="50000"/>
                    </a:srgbClr>
                  </a:outerShdw>
                </a:effectLst>
              </a:rPr>
              <a:t>?</a:t>
            </a:r>
            <a:endParaRPr lang="en-US" sz="4000" b="1" dirty="0">
              <a:ln w="19050">
                <a:solidFill>
                  <a:schemeClr val="accent4">
                    <a:lumMod val="75000"/>
                    <a:alpha val="50000"/>
                  </a:schemeClr>
                </a:solidFill>
                <a:prstDash val="solid"/>
                <a:miter lim="800000"/>
              </a:ln>
              <a:solidFill>
                <a:schemeClr val="accent4">
                  <a:lumMod val="20000"/>
                  <a:lumOff val="80000"/>
                  <a:alpha val="25000"/>
                </a:schemeClr>
              </a:solidFill>
              <a:effectLst>
                <a:outerShdw blurRad="25500" dist="23000" dir="7020000" algn="tl">
                  <a:srgbClr val="000000">
                    <a:alpha val="50000"/>
                  </a:srgbClr>
                </a:outerShdw>
              </a:effectLst>
            </a:endParaRPr>
          </a:p>
        </p:txBody>
      </p:sp>
      <p:sp>
        <p:nvSpPr>
          <p:cNvPr id="24" name="TextBox 23">
            <a:hlinkClick r:id="rId17" tooltip="Free C# Programming Book by Svetlin Nakov - безплатна C# книга от Светлин Наков, книга C#, книга Java, безплатна книга"/>
          </p:cNvPr>
          <p:cNvSpPr txBox="1"/>
          <p:nvPr userDrawn="1"/>
        </p:nvSpPr>
        <p:spPr>
          <a:xfrm rot="15426793" flipH="1">
            <a:off x="1145826" y="4072253"/>
            <a:ext cx="369652" cy="769441"/>
          </a:xfrm>
          <a:prstGeom prst="rect">
            <a:avLst/>
          </a:prstGeom>
          <a:noFill/>
        </p:spPr>
        <p:txBody>
          <a:bodyPr wrap="square" rtlCol="0">
            <a:spAutoFit/>
            <a:scene3d>
              <a:camera prst="orthographicFront"/>
              <a:lightRig rig="threePt" dir="t"/>
            </a:scene3d>
            <a:sp3d extrusionH="57150">
              <a:bevelT w="38100" h="38100"/>
            </a:sp3d>
          </a:bodyPr>
          <a:lstStyle/>
          <a:p>
            <a:r>
              <a:rPr lang="en-US" sz="4400" dirty="0" smtClean="0">
                <a:ln>
                  <a:solidFill>
                    <a:schemeClr val="accent2">
                      <a:lumMod val="40000"/>
                      <a:lumOff val="60000"/>
                    </a:schemeClr>
                  </a:solidFill>
                </a:ln>
                <a:solidFill>
                  <a:schemeClr val="accent6">
                    <a:lumMod val="60000"/>
                    <a:lumOff val="40000"/>
                  </a:schemeClr>
                </a:solidFill>
                <a:effectLst>
                  <a:reflection blurRad="6350" stA="55000" endA="300" endPos="45500" dir="5400000" sy="-100000" algn="bl" rotWithShape="0"/>
                </a:effectLst>
              </a:rPr>
              <a:t>?</a:t>
            </a:r>
            <a:endParaRPr lang="en-US" sz="4400" dirty="0">
              <a:ln>
                <a:solidFill>
                  <a:schemeClr val="accent2">
                    <a:lumMod val="40000"/>
                    <a:lumOff val="60000"/>
                  </a:schemeClr>
                </a:solidFill>
              </a:ln>
              <a:solidFill>
                <a:schemeClr val="accent6">
                  <a:lumMod val="60000"/>
                  <a:lumOff val="40000"/>
                </a:schemeClr>
              </a:solidFill>
              <a:effectLst>
                <a:reflection blurRad="6350" stA="55000" endA="300" endPos="45500" dir="5400000" sy="-100000" algn="bl" rotWithShape="0"/>
              </a:effectLst>
            </a:endParaRPr>
          </a:p>
        </p:txBody>
      </p:sp>
      <p:sp>
        <p:nvSpPr>
          <p:cNvPr id="25" name="TextBox 24">
            <a:hlinkClick r:id="rId18" tooltip="Дончо Минков - сайт за програмиране"/>
          </p:cNvPr>
          <p:cNvSpPr txBox="1"/>
          <p:nvPr userDrawn="1"/>
        </p:nvSpPr>
        <p:spPr>
          <a:xfrm rot="11071760" flipH="1">
            <a:off x="6518175" y="1140358"/>
            <a:ext cx="345408" cy="523220"/>
          </a:xfrm>
          <a:prstGeom prst="rect">
            <a:avLst/>
          </a:prstGeom>
          <a:noFill/>
        </p:spPr>
        <p:txBody>
          <a:bodyPr wrap="square" rtlCol="0">
            <a:spAutoFit/>
            <a:scene3d>
              <a:camera prst="orthographicFront"/>
              <a:lightRig rig="threePt" dir="t"/>
            </a:scene3d>
            <a:sp3d extrusionH="57150">
              <a:bevelT w="38100" h="38100"/>
            </a:sp3d>
          </a:bodyPr>
          <a:lstStyle/>
          <a:p>
            <a:r>
              <a:rPr lang="en-US" sz="2800" dirty="0" smtClean="0">
                <a:ln>
                  <a:solidFill>
                    <a:schemeClr val="tx1">
                      <a:lumMod val="75000"/>
                    </a:schemeClr>
                  </a:solidFill>
                </a:ln>
                <a:solidFill>
                  <a:schemeClr val="accent4">
                    <a:lumMod val="60000"/>
                    <a:lumOff val="40000"/>
                  </a:schemeClr>
                </a:solidFill>
                <a:effectLst>
                  <a:reflection blurRad="6350" stA="55000" endA="300" endPos="45500" dir="5400000" sy="-100000" algn="bl" rotWithShape="0"/>
                </a:effectLst>
              </a:rPr>
              <a:t>?</a:t>
            </a:r>
            <a:endParaRPr lang="en-US" sz="2800" dirty="0">
              <a:ln>
                <a:solidFill>
                  <a:schemeClr val="tx1">
                    <a:lumMod val="75000"/>
                  </a:schemeClr>
                </a:solidFill>
              </a:ln>
              <a:solidFill>
                <a:schemeClr val="accent4">
                  <a:lumMod val="60000"/>
                  <a:lumOff val="40000"/>
                </a:schemeClr>
              </a:solidFill>
              <a:effectLst>
                <a:reflection blurRad="6350" stA="55000" endA="300" endPos="45500" dir="5400000" sy="-100000" algn="bl" rotWithShape="0"/>
              </a:effectLst>
            </a:endParaRPr>
          </a:p>
        </p:txBody>
      </p:sp>
      <p:sp>
        <p:nvSpPr>
          <p:cNvPr id="26" name="TextBox 25">
            <a:hlinkClick r:id="rId19" tooltip="Николай Костов - блог за програмиране"/>
          </p:cNvPr>
          <p:cNvSpPr txBox="1"/>
          <p:nvPr userDrawn="1"/>
        </p:nvSpPr>
        <p:spPr>
          <a:xfrm rot="300526" flipH="1">
            <a:off x="3902297" y="1278821"/>
            <a:ext cx="345408" cy="523220"/>
          </a:xfrm>
          <a:prstGeom prst="rect">
            <a:avLst/>
          </a:prstGeom>
          <a:noFill/>
        </p:spPr>
        <p:txBody>
          <a:bodyPr wrap="square" rtlCol="0">
            <a:spAutoFit/>
            <a:scene3d>
              <a:camera prst="orthographicFront"/>
              <a:lightRig rig="threePt" dir="t"/>
            </a:scene3d>
            <a:sp3d extrusionH="57150">
              <a:bevelT w="38100" h="38100"/>
            </a:sp3d>
          </a:bodyPr>
          <a:lstStyle/>
          <a:p>
            <a:r>
              <a:rPr lang="en-US" sz="2800" b="1" dirty="0" smtClean="0">
                <a:ln w="31550" cmpd="sng">
                  <a:solidFill>
                    <a:schemeClr val="tx2">
                      <a:lumMod val="20000"/>
                      <a:lumOff val="80000"/>
                    </a:schemeClr>
                  </a:solidFill>
                  <a:prstDash val="solid"/>
                </a:ln>
                <a:solidFill>
                  <a:schemeClr val="tx1">
                    <a:lumMod val="20000"/>
                    <a:lumOff val="80000"/>
                  </a:schemeClr>
                </a:solidFill>
                <a:effectLst>
                  <a:outerShdw blurRad="50800" dist="40000" dir="5400000" algn="tl" rotWithShape="0">
                    <a:srgbClr val="000000">
                      <a:shade val="5000"/>
                      <a:satMod val="120000"/>
                      <a:alpha val="33000"/>
                    </a:srgbClr>
                  </a:outerShdw>
                </a:effectLst>
              </a:rPr>
              <a:t>?</a:t>
            </a:r>
            <a:endParaRPr lang="en-US" sz="2800" dirty="0">
              <a:ln w="31550" cmpd="sng">
                <a:solidFill>
                  <a:schemeClr val="tx2">
                    <a:lumMod val="20000"/>
                    <a:lumOff val="80000"/>
                  </a:schemeClr>
                </a:solidFill>
                <a:prstDash val="solid"/>
              </a:ln>
              <a:solidFill>
                <a:schemeClr val="tx1">
                  <a:lumMod val="20000"/>
                  <a:lumOff val="80000"/>
                </a:schemeClr>
              </a:solidFill>
              <a:effectLst>
                <a:reflection blurRad="6350" stA="55000" endA="300" endPos="45500" dir="5400000" sy="-100000" algn="bl" rotWithShape="0"/>
              </a:effectLst>
            </a:endParaRPr>
          </a:p>
        </p:txBody>
      </p:sp>
      <p:sp>
        <p:nvSpPr>
          <p:cNvPr id="27" name="TextBox 26">
            <a:hlinkClick r:id="rId20" tooltip="C# курс - програмиране, уроци, видео, лекции от Наков"/>
          </p:cNvPr>
          <p:cNvSpPr txBox="1"/>
          <p:nvPr userDrawn="1"/>
        </p:nvSpPr>
        <p:spPr>
          <a:xfrm rot="2086872" flipH="1">
            <a:off x="8330354" y="1359227"/>
            <a:ext cx="444390" cy="584775"/>
          </a:xfrm>
          <a:prstGeom prst="rect">
            <a:avLst/>
          </a:prstGeom>
          <a:noFill/>
        </p:spPr>
        <p:txBody>
          <a:bodyPr wrap="square" rtlCol="0">
            <a:spAutoFit/>
            <a:scene3d>
              <a:camera prst="orthographicFront"/>
              <a:lightRig rig="threePt" dir="t"/>
            </a:scene3d>
            <a:sp3d extrusionH="57150">
              <a:bevelT w="38100" h="38100"/>
            </a:sp3d>
          </a:bodyPr>
          <a:lstStyle/>
          <a:p>
            <a:r>
              <a:rPr lang="en-US" sz="3200" dirty="0" smtClean="0">
                <a:ln>
                  <a:solidFill>
                    <a:schemeClr val="accent1">
                      <a:lumMod val="40000"/>
                      <a:lumOff val="60000"/>
                    </a:schemeClr>
                  </a:solidFill>
                </a:ln>
                <a:solidFill>
                  <a:schemeClr val="accent4">
                    <a:lumMod val="60000"/>
                    <a:lumOff val="40000"/>
                  </a:schemeClr>
                </a:solidFill>
                <a:effectLst>
                  <a:reflection blurRad="6350" stA="55000" endA="300" endPos="45500" dir="5400000" sy="-100000" algn="bl" rotWithShape="0"/>
                </a:effectLst>
              </a:rPr>
              <a:t>?</a:t>
            </a:r>
            <a:endParaRPr lang="en-US" sz="3200" dirty="0">
              <a:ln>
                <a:solidFill>
                  <a:schemeClr val="accent1">
                    <a:lumMod val="40000"/>
                    <a:lumOff val="60000"/>
                  </a:schemeClr>
                </a:solidFill>
              </a:ln>
              <a:solidFill>
                <a:schemeClr val="accent4">
                  <a:lumMod val="60000"/>
                  <a:lumOff val="40000"/>
                </a:schemeClr>
              </a:solidFill>
              <a:effectLst>
                <a:reflection blurRad="6350" stA="55000" endA="300" endPos="45500" dir="5400000" sy="-100000" algn="bl" rotWithShape="0"/>
              </a:effectLst>
            </a:endParaRPr>
          </a:p>
        </p:txBody>
      </p:sp>
      <p:sp>
        <p:nvSpPr>
          <p:cNvPr id="28" name="Rectangle 27"/>
          <p:cNvSpPr/>
          <p:nvPr userDrawn="1"/>
        </p:nvSpPr>
        <p:spPr>
          <a:xfrm>
            <a:off x="1828800" y="2903716"/>
            <a:ext cx="5486400" cy="1261884"/>
          </a:xfrm>
          <a:prstGeom prst="rect">
            <a:avLst/>
          </a:prstGeom>
        </p:spPr>
        <p:txBody>
          <a:bodyPr wrap="none" lIns="0" tIns="0" rIns="0" bIns="0" anchor="ctr" anchorCtr="0">
            <a:noAutofit/>
            <a:scene3d>
              <a:camera prst="orthographicFront"/>
              <a:lightRig rig="soft" dir="t">
                <a:rot lat="0" lon="0" rev="10800000"/>
              </a:lightRig>
            </a:scene3d>
            <a:sp3d>
              <a:bevelT w="27940" h="12700"/>
              <a:contourClr>
                <a:srgbClr val="DDDDDD"/>
              </a:contourClr>
            </a:sp3d>
          </a:bodyPr>
          <a:lstStyle/>
          <a:p>
            <a:pPr marL="0" lvl="0" indent="0" algn="ctr" eaLnBrk="0" hangingPunct="0">
              <a:lnSpc>
                <a:spcPct val="100000"/>
              </a:lnSpc>
              <a:spcBef>
                <a:spcPts val="0"/>
              </a:spcBef>
              <a:spcAft>
                <a:spcPts val="0"/>
              </a:spcAft>
              <a:buClr>
                <a:schemeClr val="accent5">
                  <a:lumMod val="40000"/>
                  <a:lumOff val="60000"/>
                </a:schemeClr>
              </a:buClr>
              <a:buSzPct val="70000"/>
              <a:buFont typeface="Wingdings 2" pitchFamily="18" charset="2"/>
              <a:buNone/>
            </a:pPr>
            <a:r>
              <a:rPr lang="en-US" sz="7600" b="1" spc="150" noProof="0" dirty="0" smtClean="0">
                <a:ln w="11430"/>
                <a:solidFill>
                  <a:schemeClr val="tx1">
                    <a:lumMod val="40000"/>
                    <a:lumOff val="60000"/>
                  </a:schemeClr>
                </a:solidFill>
                <a:effectLst>
                  <a:outerShdw blurRad="25400" algn="tl" rotWithShape="0">
                    <a:srgbClr val="000000">
                      <a:alpha val="43000"/>
                    </a:srgbClr>
                  </a:outerShdw>
                </a:effectLst>
                <a:latin typeface="+mn-lt"/>
              </a:rPr>
              <a:t>Questions?</a:t>
            </a:r>
            <a:endParaRPr lang="en-US" sz="7600" b="1" spc="150" dirty="0">
              <a:ln w="11430"/>
              <a:solidFill>
                <a:schemeClr val="tx1">
                  <a:lumMod val="40000"/>
                  <a:lumOff val="60000"/>
                </a:schemeClr>
              </a:solidFill>
              <a:effectLst>
                <a:outerShdw blurRad="25400" algn="tl" rotWithShape="0">
                  <a:srgbClr val="000000">
                    <a:alpha val="43000"/>
                  </a:srgbClr>
                </a:outerShdw>
              </a:effectLst>
              <a:latin typeface="+mn-lt"/>
            </a:endParaRPr>
          </a:p>
        </p:txBody>
      </p:sp>
      <p:sp>
        <p:nvSpPr>
          <p:cNvPr id="29" name="Text Placeholder 29"/>
          <p:cNvSpPr>
            <a:spLocks noGrp="1"/>
          </p:cNvSpPr>
          <p:nvPr>
            <p:ph type="body" sz="quarter" idx="10" hasCustomPrompt="1"/>
          </p:nvPr>
        </p:nvSpPr>
        <p:spPr>
          <a:xfrm>
            <a:off x="6807131" y="6400800"/>
            <a:ext cx="2218556" cy="369332"/>
          </a:xfrm>
          <a:prstGeom prst="rect">
            <a:avLst/>
          </a:prstGeom>
        </p:spPr>
        <p:txBody>
          <a:bodyPr wrap="none">
            <a:spAutoFit/>
          </a:bodyPr>
          <a:lstStyle>
            <a:lvl1pPr marL="0" indent="0" algn="r">
              <a:buNone/>
              <a:defRPr sz="1800"/>
            </a:lvl1pPr>
          </a:lstStyle>
          <a:p>
            <a:pPr lvl="0"/>
            <a:r>
              <a:rPr lang="en-US" dirty="0" smtClean="0"/>
              <a:t>Course web site URL</a:t>
            </a:r>
            <a:endParaRPr lang="en-US" dirty="0"/>
          </a:p>
        </p:txBody>
      </p:sp>
      <p:sp>
        <p:nvSpPr>
          <p:cNvPr id="10" name="TextBox 9">
            <a:hlinkClick r:id="rId3" tooltip="Курсове и уроци по програмиране, уеб дизайн, разработка на софтуер и информационни технологии - лекции, видео уроци, обучения - безплатно"/>
          </p:cNvPr>
          <p:cNvSpPr txBox="1"/>
          <p:nvPr userDrawn="1"/>
        </p:nvSpPr>
        <p:spPr>
          <a:xfrm rot="2456848" flipH="1">
            <a:off x="968763" y="4970087"/>
            <a:ext cx="859648" cy="1569660"/>
          </a:xfrm>
          <a:prstGeom prst="rect">
            <a:avLst/>
          </a:prstGeom>
          <a:noFill/>
        </p:spPr>
        <p:txBody>
          <a:bodyPr wrap="square" rtlCol="0">
            <a:spAutoFit/>
            <a:scene3d>
              <a:camera prst="orthographicFront"/>
              <a:lightRig rig="threePt" dir="t"/>
            </a:scene3d>
            <a:sp3d extrusionH="57150">
              <a:bevelT w="38100" h="38100"/>
            </a:sp3d>
          </a:bodyPr>
          <a:lstStyle/>
          <a:p>
            <a:pPr>
              <a:lnSpc>
                <a:spcPct val="80000"/>
              </a:lnSpc>
            </a:pPr>
            <a:r>
              <a:rPr lang="en-US" sz="12000" b="1" dirty="0" smtClean="0">
                <a:solidFill>
                  <a:srgbClr val="FFBF8B"/>
                </a:solidFill>
                <a:effectLst>
                  <a:reflection blurRad="6350" stA="55000" endA="300" endPos="45500" dir="5400000" sy="-100000" algn="bl" rotWithShape="0"/>
                </a:effectLst>
                <a:latin typeface="Cambria" pitchFamily="18" charset="0"/>
              </a:rPr>
              <a:t>?</a:t>
            </a:r>
            <a:endParaRPr lang="en-US" sz="12000" b="1" dirty="0">
              <a:solidFill>
                <a:srgbClr val="FFBF8B"/>
              </a:solidFill>
              <a:effectLst>
                <a:reflection blurRad="6350" stA="55000" endA="300" endPos="45500" dir="5400000" sy="-100000" algn="bl" rotWithShape="0"/>
              </a:effectLst>
              <a:latin typeface="Cambria" pitchFamily="18" charset="0"/>
            </a:endParaRPr>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cSld name="1_Presentation Title Slide">
    <p:spTree>
      <p:nvGrpSpPr>
        <p:cNvPr id="1" name=""/>
        <p:cNvGrpSpPr/>
        <p:nvPr/>
      </p:nvGrpSpPr>
      <p:grpSpPr>
        <a:xfrm>
          <a:off x="0" y="0"/>
          <a:ext cx="0" cy="0"/>
          <a:chOff x="0" y="0"/>
          <a:chExt cx="0" cy="0"/>
        </a:xfrm>
      </p:grpSpPr>
      <p:sp>
        <p:nvSpPr>
          <p:cNvPr id="6" name="Title 8"/>
          <p:cNvSpPr>
            <a:spLocks noGrp="1"/>
          </p:cNvSpPr>
          <p:nvPr>
            <p:ph type="ctrTitle" hasCustomPrompt="1"/>
          </p:nvPr>
        </p:nvSpPr>
        <p:spPr>
          <a:xfrm>
            <a:off x="457200" y="1524000"/>
            <a:ext cx="8229600" cy="1524000"/>
          </a:xfrm>
          <a:prstGeom prst="rect">
            <a:avLst/>
          </a:prstGeom>
        </p:spPr>
        <p:txBody>
          <a:bodyPr tIns="0" bIns="0" anchor="b" anchorCtr="0"/>
          <a:lstStyle>
            <a:lvl1pPr algn="r">
              <a:lnSpc>
                <a:spcPts val="5400"/>
              </a:lnSpc>
              <a:defRPr sz="5400" cap="none" baseline="0">
                <a:solidFill>
                  <a:srgbClr val="D4FF5B"/>
                </a:solidFill>
                <a:effectLst>
                  <a:outerShdw blurRad="30000" dist="30000" dir="2700000" algn="tl" rotWithShape="0">
                    <a:schemeClr val="bg2">
                      <a:shade val="45000"/>
                      <a:satMod val="150000"/>
                      <a:alpha val="90000"/>
                    </a:schemeClr>
                  </a:outerShdw>
                  <a:reflection blurRad="12000" stA="20000" endPos="50000" dist="12700" dir="5400000" sy="-100000" algn="bl" rotWithShape="0"/>
                </a:effectLst>
              </a:defRPr>
            </a:lvl1pPr>
          </a:lstStyle>
          <a:p>
            <a:r>
              <a:rPr lang="en-US" dirty="0" smtClean="0"/>
              <a:t>Presentation Title</a:t>
            </a:r>
            <a:endParaRPr lang="en-US" dirty="0"/>
          </a:p>
        </p:txBody>
      </p:sp>
      <p:sp>
        <p:nvSpPr>
          <p:cNvPr id="7" name="Subtitle 16"/>
          <p:cNvSpPr>
            <a:spLocks noGrp="1"/>
          </p:cNvSpPr>
          <p:nvPr>
            <p:ph type="subTitle" idx="1" hasCustomPrompt="1"/>
          </p:nvPr>
        </p:nvSpPr>
        <p:spPr>
          <a:xfrm>
            <a:off x="457200" y="3240880"/>
            <a:ext cx="8229600" cy="569120"/>
          </a:xfrm>
          <a:prstGeom prst="rect">
            <a:avLst/>
          </a:prstGeom>
        </p:spPr>
        <p:txBody>
          <a:bodyPr lIns="90000" tIns="0" rIns="90000" bIns="0" anchor="ctr" anchorCtr="0"/>
          <a:lstStyle>
            <a:lvl1pPr marL="0" indent="0" algn="r">
              <a:buNone/>
              <a:defRPr sz="2800">
                <a:solidFill>
                  <a:srgbClr val="FAF8C8"/>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dirty="0" smtClean="0"/>
              <a:t>Presentation Subtitle</a:t>
            </a:r>
            <a:endParaRPr lang="en-US" dirty="0"/>
          </a:p>
        </p:txBody>
      </p:sp>
      <p:cxnSp>
        <p:nvCxnSpPr>
          <p:cNvPr id="11" name="Straight Connector 10"/>
          <p:cNvCxnSpPr/>
          <p:nvPr/>
        </p:nvCxnSpPr>
        <p:spPr>
          <a:xfrm>
            <a:off x="2667000" y="4114800"/>
            <a:ext cx="6248400" cy="0"/>
          </a:xfrm>
          <a:prstGeom prst="line">
            <a:avLst/>
          </a:prstGeom>
          <a:ln w="38100" cap="rnd">
            <a:solidFill>
              <a:schemeClr val="accent5">
                <a:lumMod val="20000"/>
                <a:lumOff val="80000"/>
                <a:alpha val="50000"/>
              </a:scheme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4" name="Text Placeholder 13"/>
          <p:cNvSpPr>
            <a:spLocks noGrp="1"/>
          </p:cNvSpPr>
          <p:nvPr>
            <p:ph type="body" sz="quarter" idx="10" hasCustomPrompt="1"/>
          </p:nvPr>
        </p:nvSpPr>
        <p:spPr>
          <a:xfrm>
            <a:off x="457200" y="5224046"/>
            <a:ext cx="3352800" cy="533400"/>
          </a:xfrm>
          <a:prstGeom prst="rect">
            <a:avLst/>
          </a:prstGeom>
          <a:noFill/>
        </p:spPr>
        <p:txBody>
          <a:bodyPr wrap="square" rtlCol="0">
            <a:spAutoFit/>
          </a:bodyPr>
          <a:lstStyle>
            <a:lvl1pPr algn="l" rtl="0" fontAlgn="base">
              <a:spcBef>
                <a:spcPct val="0"/>
              </a:spcBef>
              <a:spcAft>
                <a:spcPct val="0"/>
              </a:spcAft>
              <a:buNone/>
              <a:defRPr lang="en-US" sz="2800" b="1" kern="1200" dirty="0" smtClean="0">
                <a:solidFill>
                  <a:srgbClr val="DEFF9B"/>
                </a:solidFill>
                <a:effectLst>
                  <a:outerShdw blurRad="38100" dist="38100" dir="2700000" algn="tl">
                    <a:srgbClr val="000000">
                      <a:alpha val="43137"/>
                    </a:srgbClr>
                  </a:outerShdw>
                </a:effectLst>
                <a:latin typeface="Corbel" pitchFamily="34" charset="0"/>
                <a:ea typeface="+mn-ea"/>
                <a:cs typeface="+mn-cs"/>
              </a:defRPr>
            </a:lvl1pPr>
          </a:lstStyle>
          <a:p>
            <a:pPr lvl="0"/>
            <a:r>
              <a:rPr lang="en-US" dirty="0" smtClean="0"/>
              <a:t>Author Name</a:t>
            </a:r>
            <a:endParaRPr lang="en-US" dirty="0"/>
          </a:p>
        </p:txBody>
      </p:sp>
      <p:sp>
        <p:nvSpPr>
          <p:cNvPr id="15" name="Text Placeholder 13"/>
          <p:cNvSpPr>
            <a:spLocks noGrp="1"/>
          </p:cNvSpPr>
          <p:nvPr>
            <p:ph type="body" sz="quarter" idx="11" hasCustomPrompt="1"/>
          </p:nvPr>
        </p:nvSpPr>
        <p:spPr>
          <a:xfrm>
            <a:off x="457200" y="5757446"/>
            <a:ext cx="2090957" cy="369332"/>
          </a:xfrm>
          <a:prstGeom prst="rect">
            <a:avLst/>
          </a:prstGeom>
          <a:noFill/>
        </p:spPr>
        <p:txBody>
          <a:bodyPr wrap="none" rtlCol="0">
            <a:spAutoFit/>
          </a:bodyPr>
          <a:lstStyle>
            <a:lvl1pPr algn="l" rtl="0" fontAlgn="base">
              <a:spcBef>
                <a:spcPct val="0"/>
              </a:spcBef>
              <a:spcAft>
                <a:spcPct val="0"/>
              </a:spcAft>
              <a:buNone/>
              <a:defRPr lang="en-US" sz="1800" b="1" kern="1200" dirty="0" smtClean="0">
                <a:solidFill>
                  <a:srgbClr val="0EFE58"/>
                </a:solidFill>
                <a:effectLst>
                  <a:outerShdw blurRad="38100" dist="38100" dir="2700000" algn="tl">
                    <a:srgbClr val="000000">
                      <a:alpha val="43137"/>
                    </a:srgbClr>
                  </a:outerShdw>
                </a:effectLst>
                <a:latin typeface="Corbel" pitchFamily="34" charset="0"/>
                <a:ea typeface="+mn-ea"/>
                <a:cs typeface="+mn-cs"/>
              </a:defRPr>
            </a:lvl1pPr>
          </a:lstStyle>
          <a:p>
            <a:pPr algn="l"/>
            <a:r>
              <a:rPr lang="en-US" sz="1800" b="1" dirty="0" smtClean="0">
                <a:solidFill>
                  <a:srgbClr val="0EFE58"/>
                </a:solidFill>
                <a:effectLst>
                  <a:outerShdw blurRad="38100" dist="38100" dir="2700000" algn="tl">
                    <a:srgbClr val="000000">
                      <a:alpha val="43137"/>
                    </a:srgbClr>
                  </a:outerShdw>
                </a:effectLst>
              </a:rPr>
              <a:t>Telerik Corporation</a:t>
            </a:r>
            <a:endParaRPr lang="en-US" sz="1800" b="1" dirty="0">
              <a:solidFill>
                <a:srgbClr val="0EFE58"/>
              </a:solidFill>
              <a:effectLst>
                <a:outerShdw blurRad="38100" dist="38100" dir="2700000" algn="tl">
                  <a:srgbClr val="000000">
                    <a:alpha val="43137"/>
                  </a:srgbClr>
                </a:outerShdw>
              </a:effectLst>
            </a:endParaRPr>
          </a:p>
        </p:txBody>
      </p:sp>
      <p:sp>
        <p:nvSpPr>
          <p:cNvPr id="16" name="Text Placeholder 13"/>
          <p:cNvSpPr>
            <a:spLocks noGrp="1"/>
          </p:cNvSpPr>
          <p:nvPr>
            <p:ph type="body" sz="quarter" idx="12" hasCustomPrompt="1"/>
          </p:nvPr>
        </p:nvSpPr>
        <p:spPr>
          <a:xfrm>
            <a:off x="457200" y="6062246"/>
            <a:ext cx="1707903" cy="338554"/>
          </a:xfrm>
          <a:prstGeom prst="rect">
            <a:avLst/>
          </a:prstGeom>
          <a:noFill/>
        </p:spPr>
        <p:txBody>
          <a:bodyPr wrap="square" rtlCol="0">
            <a:spAutoFit/>
          </a:bodyPr>
          <a:lstStyle>
            <a:lvl1pPr algn="l" rtl="0" fontAlgn="base">
              <a:spcBef>
                <a:spcPct val="0"/>
              </a:spcBef>
              <a:spcAft>
                <a:spcPct val="0"/>
              </a:spcAft>
              <a:buNone/>
              <a:defRPr lang="en-US" sz="1600" b="1" kern="1200" dirty="0" smtClean="0">
                <a:solidFill>
                  <a:srgbClr val="0EFE58"/>
                </a:solidFill>
                <a:effectLst>
                  <a:outerShdw blurRad="38100" dist="38100" dir="2700000" algn="tl">
                    <a:srgbClr val="000000">
                      <a:alpha val="43137"/>
                    </a:srgbClr>
                  </a:outerShdw>
                </a:effectLst>
                <a:latin typeface="Corbel" pitchFamily="34" charset="0"/>
                <a:ea typeface="+mn-ea"/>
                <a:cs typeface="+mn-cs"/>
              </a:defRPr>
            </a:lvl1pPr>
          </a:lstStyle>
          <a:p>
            <a:pPr algn="l"/>
            <a:r>
              <a:rPr lang="en-US" sz="1600" b="1" dirty="0" smtClean="0">
                <a:solidFill>
                  <a:schemeClr val="tx1">
                    <a:lumMod val="50000"/>
                  </a:schemeClr>
                </a:solidFill>
                <a:effectLst>
                  <a:outerShdw blurRad="38100" dist="38100" dir="2700000" algn="tl">
                    <a:srgbClr val="000000">
                      <a:alpha val="43137"/>
                    </a:srgbClr>
                  </a:outerShdw>
                </a:effectLst>
                <a:hlinkClick r:id="rId2"/>
              </a:rPr>
              <a:t>www.telerik.com</a:t>
            </a:r>
            <a:endParaRPr lang="en-US" sz="1600" b="1" dirty="0">
              <a:solidFill>
                <a:schemeClr val="tx1">
                  <a:lumMod val="50000"/>
                </a:schemeClr>
              </a:solidFill>
              <a:effectLst>
                <a:outerShdw blurRad="38100" dist="38100" dir="2700000" algn="tl">
                  <a:srgbClr val="000000">
                    <a:alpha val="43137"/>
                  </a:srgbClr>
                </a:outerShdw>
              </a:effectLst>
            </a:endParaRPr>
          </a:p>
        </p:txBody>
      </p:sp>
      <p:cxnSp>
        <p:nvCxnSpPr>
          <p:cNvPr id="8" name="Straight Connector 7"/>
          <p:cNvCxnSpPr/>
          <p:nvPr userDrawn="1"/>
        </p:nvCxnSpPr>
        <p:spPr>
          <a:xfrm>
            <a:off x="2667000" y="4114800"/>
            <a:ext cx="6248400" cy="0"/>
          </a:xfrm>
          <a:prstGeom prst="line">
            <a:avLst/>
          </a:prstGeom>
          <a:ln w="38100" cap="rnd">
            <a:solidFill>
              <a:schemeClr val="accent5">
                <a:lumMod val="20000"/>
                <a:lumOff val="80000"/>
                <a:alpha val="50000"/>
              </a:scheme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5469898"/>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12" Type="http://schemas.microsoft.com/office/2007/relationships/hdphoto" Target="../media/hdphoto1.wdp"/><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4.png"/><Relationship Id="rId5" Type="http://schemas.openxmlformats.org/officeDocument/2006/relationships/slideLayout" Target="../slideLayouts/slideLayout5.xml"/><Relationship Id="rId10"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0"/>
            <a:ext cx="914399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3"/>
          <p:cNvPicPr>
            <a:picLocks noChangeAspect="1" noChangeArrowheads="1"/>
          </p:cNvPicPr>
          <p:nvPr/>
        </p:nvPicPr>
        <p:blipFill>
          <a:blip r:embed="rId9" cstate="email">
            <a:extLst>
              <a:ext uri="{28A0092B-C50C-407E-A947-70E740481C1C}">
                <a14:useLocalDpi xmlns:a14="http://schemas.microsoft.com/office/drawing/2010/main" val="0"/>
              </a:ext>
            </a:extLst>
          </a:blip>
          <a:srcRect/>
          <a:stretch>
            <a:fillRect/>
          </a:stretch>
        </p:blipFill>
        <p:spPr bwMode="auto">
          <a:xfrm>
            <a:off x="0" y="63500"/>
            <a:ext cx="9144000" cy="5907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9" name="Picture 2"/>
          <p:cNvPicPr>
            <a:picLocks noChangeAspect="1" noChangeArrowheads="1"/>
          </p:cNvPicPr>
          <p:nvPr/>
        </p:nvPicPr>
        <p:blipFill>
          <a:blip r:embed="rId10" cstate="email">
            <a:extLst>
              <a:ext uri="{28A0092B-C50C-407E-A947-70E740481C1C}">
                <a14:useLocalDpi xmlns:a14="http://schemas.microsoft.com/office/drawing/2010/main" val="0"/>
              </a:ext>
            </a:extLst>
          </a:blip>
          <a:srcRect/>
          <a:stretch>
            <a:fillRect/>
          </a:stretch>
        </p:blipFill>
        <p:spPr bwMode="auto">
          <a:xfrm>
            <a:off x="0" y="247650"/>
            <a:ext cx="9144000" cy="4833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6" name="Picture 2"/>
          <p:cNvPicPr>
            <a:picLocks noChangeAspect="1" noChangeArrowheads="1"/>
          </p:cNvPicPr>
          <p:nvPr/>
        </p:nvPicPr>
        <p:blipFill>
          <a:blip r:embed="rId11">
            <a:extLst>
              <a:ext uri="{BEBA8EAE-BF5A-486C-A8C5-ECC9F3942E4B}">
                <a14:imgProps xmlns:a14="http://schemas.microsoft.com/office/drawing/2010/main">
                  <a14:imgLayer r:embed="rId12">
                    <a14:imgEffect>
                      <a14:brightnessContrast bright="20000"/>
                    </a14:imgEffect>
                  </a14:imgLayer>
                </a14:imgProps>
              </a:ext>
              <a:ext uri="{28A0092B-C50C-407E-A947-70E740481C1C}">
                <a14:useLocalDpi xmlns:a14="http://schemas.microsoft.com/office/drawing/2010/main" val="0"/>
              </a:ext>
            </a:extLst>
          </a:blip>
          <a:stretch>
            <a:fillRect/>
          </a:stretch>
        </p:blipFill>
        <p:spPr bwMode="auto">
          <a:xfrm>
            <a:off x="152400" y="228600"/>
            <a:ext cx="1714500" cy="428625"/>
          </a:xfrm>
          <a:prstGeom prst="rect">
            <a:avLst/>
          </a:prstGeom>
          <a:noFill/>
          <a:effectLst>
            <a:outerShdw blurRad="127000" sx="101000" sy="101000" algn="ctr" rotWithShape="0">
              <a:schemeClr val="tx1">
                <a:lumMod val="20000"/>
                <a:lumOff val="80000"/>
                <a:alpha val="75000"/>
              </a:schemeClr>
            </a:outerShdw>
          </a:effectLst>
          <a:extLst>
            <a:ext uri="{909E8E84-426E-40DD-AFC4-6F175D3DCCD1}">
              <a14:hiddenFill xmlns:a14="http://schemas.microsoft.com/office/drawing/2010/main">
                <a:solidFill>
                  <a:srgbClr val="FFFFFF"/>
                </a:solidFill>
              </a14:hiddenFill>
            </a:ext>
          </a:extLst>
        </p:spPr>
      </p:pic>
    </p:spTree>
  </p:cSld>
  <p:clrMap bg1="dk1" tx1="lt1" bg2="dk2" tx2="lt2" accent1="accent1" accent2="accent2" accent3="accent3" accent4="accent4" accent5="accent5" accent6="accent6" hlink="hlink" folHlink="folHlink"/>
  <p:sldLayoutIdLst>
    <p:sldLayoutId id="2147483701" r:id="rId1"/>
    <p:sldLayoutId id="2147483688" r:id="rId2"/>
    <p:sldLayoutId id="2147483704" r:id="rId3"/>
    <p:sldLayoutId id="2147483689" r:id="rId4"/>
    <p:sldLayoutId id="2147483703" r:id="rId5"/>
    <p:sldLayoutId id="2147483705" r:id="rId6"/>
  </p:sldLayoutIdLst>
  <p:timing>
    <p:tnLst>
      <p:par>
        <p:cTn id="1" dur="indefinite" restart="never" nodeType="tmRoot"/>
      </p:par>
    </p:tnLst>
  </p:timing>
  <p:hf hdr="0" ftr="0" dt="0"/>
  <p:txStyles>
    <p:titleStyle>
      <a:lvl1pPr algn="r" rtl="0" eaLnBrk="0" fontAlgn="base" hangingPunct="0">
        <a:lnSpc>
          <a:spcPts val="4400"/>
        </a:lnSpc>
        <a:spcBef>
          <a:spcPct val="0"/>
        </a:spcBef>
        <a:spcAft>
          <a:spcPct val="0"/>
        </a:spcAft>
        <a:defRPr sz="4400" b="1" kern="1200" baseline="0">
          <a:ln w="500">
            <a:noFill/>
          </a:ln>
          <a:solidFill>
            <a:schemeClr val="tx2"/>
          </a:solidFill>
          <a:effectLst>
            <a:outerShdw blurRad="38100" dist="38100" dir="2700000" algn="tl">
              <a:srgbClr val="000000">
                <a:alpha val="43137"/>
              </a:srgbClr>
            </a:outerShdw>
            <a:reflection blurRad="6350" stA="55000" endA="300" endPos="45500" dir="5400000" sy="-100000" algn="bl" rotWithShape="0"/>
          </a:effectLst>
          <a:latin typeface="+mj-lt"/>
          <a:ea typeface="+mj-ea"/>
          <a:cs typeface="+mj-cs"/>
        </a:defRPr>
      </a:lvl1pPr>
      <a:lvl2pPr algn="r" rtl="0" eaLnBrk="0" fontAlgn="base" hangingPunct="0">
        <a:spcBef>
          <a:spcPct val="0"/>
        </a:spcBef>
        <a:spcAft>
          <a:spcPct val="0"/>
        </a:spcAft>
        <a:defRPr sz="3000" b="1">
          <a:solidFill>
            <a:schemeClr val="tx2"/>
          </a:solidFill>
          <a:latin typeface="Corbel" pitchFamily="34" charset="0"/>
        </a:defRPr>
      </a:lvl2pPr>
      <a:lvl3pPr algn="r" rtl="0" eaLnBrk="0" fontAlgn="base" hangingPunct="0">
        <a:spcBef>
          <a:spcPct val="0"/>
        </a:spcBef>
        <a:spcAft>
          <a:spcPct val="0"/>
        </a:spcAft>
        <a:defRPr sz="3000" b="1">
          <a:solidFill>
            <a:schemeClr val="tx2"/>
          </a:solidFill>
          <a:latin typeface="Corbel" pitchFamily="34" charset="0"/>
        </a:defRPr>
      </a:lvl3pPr>
      <a:lvl4pPr algn="r" rtl="0" eaLnBrk="0" fontAlgn="base" hangingPunct="0">
        <a:spcBef>
          <a:spcPct val="0"/>
        </a:spcBef>
        <a:spcAft>
          <a:spcPct val="0"/>
        </a:spcAft>
        <a:defRPr sz="3000" b="1">
          <a:solidFill>
            <a:schemeClr val="tx2"/>
          </a:solidFill>
          <a:latin typeface="Corbel" pitchFamily="34" charset="0"/>
        </a:defRPr>
      </a:lvl4pPr>
      <a:lvl5pPr algn="r" rtl="0" eaLnBrk="0" fontAlgn="base" hangingPunct="0">
        <a:spcBef>
          <a:spcPct val="0"/>
        </a:spcBef>
        <a:spcAft>
          <a:spcPct val="0"/>
        </a:spcAft>
        <a:defRPr sz="3000" b="1">
          <a:solidFill>
            <a:schemeClr val="tx2"/>
          </a:solidFill>
          <a:latin typeface="Corbel" pitchFamily="34" charset="0"/>
        </a:defRPr>
      </a:lvl5pPr>
      <a:lvl6pPr marL="457200" algn="r" rtl="0" fontAlgn="base">
        <a:spcBef>
          <a:spcPct val="0"/>
        </a:spcBef>
        <a:spcAft>
          <a:spcPct val="0"/>
        </a:spcAft>
        <a:defRPr sz="3000" b="1">
          <a:solidFill>
            <a:schemeClr val="tx2"/>
          </a:solidFill>
          <a:latin typeface="Corbel" pitchFamily="34" charset="0"/>
        </a:defRPr>
      </a:lvl6pPr>
      <a:lvl7pPr marL="914400" algn="r" rtl="0" fontAlgn="base">
        <a:spcBef>
          <a:spcPct val="0"/>
        </a:spcBef>
        <a:spcAft>
          <a:spcPct val="0"/>
        </a:spcAft>
        <a:defRPr sz="3000" b="1">
          <a:solidFill>
            <a:schemeClr val="tx2"/>
          </a:solidFill>
          <a:latin typeface="Corbel" pitchFamily="34" charset="0"/>
        </a:defRPr>
      </a:lvl7pPr>
      <a:lvl8pPr marL="1371600" algn="r" rtl="0" fontAlgn="base">
        <a:spcBef>
          <a:spcPct val="0"/>
        </a:spcBef>
        <a:spcAft>
          <a:spcPct val="0"/>
        </a:spcAft>
        <a:defRPr sz="3000" b="1">
          <a:solidFill>
            <a:schemeClr val="tx2"/>
          </a:solidFill>
          <a:latin typeface="Corbel" pitchFamily="34" charset="0"/>
        </a:defRPr>
      </a:lvl8pPr>
      <a:lvl9pPr marL="1828800" algn="r" rtl="0" fontAlgn="base">
        <a:spcBef>
          <a:spcPct val="0"/>
        </a:spcBef>
        <a:spcAft>
          <a:spcPct val="0"/>
        </a:spcAft>
        <a:defRPr sz="3000" b="1">
          <a:solidFill>
            <a:schemeClr val="tx2"/>
          </a:solidFill>
          <a:latin typeface="Corbel" pitchFamily="34" charset="0"/>
        </a:defRPr>
      </a:lvl9pPr>
    </p:titleStyle>
    <p:bodyStyle>
      <a:lvl1pPr marL="319088" indent="-319088" algn="l" rtl="0" eaLnBrk="0" fontAlgn="base" hangingPunct="0">
        <a:spcBef>
          <a:spcPct val="20000"/>
        </a:spcBef>
        <a:spcAft>
          <a:spcPct val="0"/>
        </a:spcAft>
        <a:buClr>
          <a:schemeClr val="accent5">
            <a:lumMod val="40000"/>
            <a:lumOff val="60000"/>
          </a:schemeClr>
        </a:buClr>
        <a:buSzPct val="70000"/>
        <a:buFont typeface="Wingdings 2" pitchFamily="18" charset="2"/>
        <a:buChar char=""/>
        <a:defRPr sz="32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1pPr>
      <a:lvl2pPr marL="630238" indent="-273050" algn="l" rtl="0" eaLnBrk="0" fontAlgn="base" hangingPunct="0">
        <a:spcBef>
          <a:spcPct val="20000"/>
        </a:spcBef>
        <a:spcAft>
          <a:spcPct val="0"/>
        </a:spcAft>
        <a:buClr>
          <a:schemeClr val="accent2">
            <a:lumMod val="60000"/>
            <a:lumOff val="40000"/>
          </a:schemeClr>
        </a:buClr>
        <a:buFont typeface="Wingdings 2" pitchFamily="18" charset="2"/>
        <a:buChar char=""/>
        <a:defRPr sz="30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2pPr>
      <a:lvl3pPr marL="922338" indent="-273050" algn="l" rtl="0" eaLnBrk="0" fontAlgn="base" hangingPunct="0">
        <a:spcBef>
          <a:spcPct val="20000"/>
        </a:spcBef>
        <a:spcAft>
          <a:spcPct val="0"/>
        </a:spcAft>
        <a:buClr>
          <a:schemeClr val="tx1">
            <a:lumMod val="50000"/>
          </a:schemeClr>
        </a:buClr>
        <a:buFont typeface="Wingdings 2" pitchFamily="18" charset="2"/>
        <a:buChar char=""/>
        <a:defRPr sz="28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3pPr>
      <a:lvl4pPr marL="1187450" indent="-228600" algn="l" rtl="0" eaLnBrk="0" fontAlgn="base" hangingPunct="0">
        <a:spcBef>
          <a:spcPct val="20000"/>
        </a:spcBef>
        <a:spcAft>
          <a:spcPct val="0"/>
        </a:spcAft>
        <a:buClr>
          <a:srgbClr val="F8BD52"/>
        </a:buClr>
        <a:buFont typeface="Wingdings 2" pitchFamily="18" charset="2"/>
        <a:buChar char=""/>
        <a:defRPr sz="26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4pPr>
      <a:lvl5pPr marL="1425575" indent="-228600" algn="l" rtl="0" eaLnBrk="0" fontAlgn="base" hangingPunct="0">
        <a:spcBef>
          <a:spcPct val="20000"/>
        </a:spcBef>
        <a:spcAft>
          <a:spcPct val="0"/>
        </a:spcAft>
        <a:buClr>
          <a:srgbClr val="46A6BD"/>
        </a:buClr>
        <a:buFont typeface="Wingdings 2" pitchFamily="18" charset="2"/>
        <a:buChar char=""/>
        <a:defRPr sz="24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5pPr>
      <a:lvl6pPr marL="1673352" indent="-228600" algn="l" rtl="0" eaLnBrk="1" latinLnBrk="0" hangingPunct="1">
        <a:spcBef>
          <a:spcPct val="20000"/>
        </a:spcBef>
        <a:buClr>
          <a:schemeClr val="accent6"/>
        </a:buClr>
        <a:buFont typeface="Wingdings 2"/>
        <a:buChar char=""/>
        <a:defRPr sz="1800" kern="1200">
          <a:solidFill>
            <a:schemeClr val="tx1"/>
          </a:solidFill>
          <a:latin typeface="+mn-lt"/>
          <a:ea typeface="+mn-ea"/>
          <a:cs typeface="+mn-cs"/>
        </a:defRPr>
      </a:lvl6pPr>
      <a:lvl7pPr marL="1911096" indent="-228600" algn="l" rtl="0" eaLnBrk="1" latinLnBrk="0" hangingPunct="1">
        <a:spcBef>
          <a:spcPct val="20000"/>
        </a:spcBef>
        <a:buClr>
          <a:schemeClr val="tx2"/>
        </a:buClr>
        <a:buFont typeface="Wingdings 2"/>
        <a:buChar char=""/>
        <a:defRPr sz="1600" kern="1200">
          <a:solidFill>
            <a:schemeClr val="tx1"/>
          </a:solidFill>
          <a:latin typeface="+mn-lt"/>
          <a:ea typeface="+mn-ea"/>
          <a:cs typeface="+mn-cs"/>
        </a:defRPr>
      </a:lvl7pPr>
      <a:lvl8pPr marL="2121408"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8pPr>
      <a:lvl9pPr marL="2322576"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9pPr>
    </p:bodyStyle>
    <p:otherStyle>
      <a:lvl1pPr marL="0" algn="l" rtl="0" eaLnBrk="1" hangingPunct="1">
        <a:defRPr kern="1200">
          <a:solidFill>
            <a:schemeClr val="tx1"/>
          </a:solidFill>
          <a:latin typeface="+mn-lt"/>
          <a:ea typeface="+mn-ea"/>
          <a:cs typeface="+mn-cs"/>
        </a:defRPr>
      </a:lvl1pPr>
      <a:lvl2pPr marL="457200" algn="l" rtl="0" eaLnBrk="1" hangingPunct="1">
        <a:defRPr kern="1200">
          <a:solidFill>
            <a:schemeClr val="tx1"/>
          </a:solidFill>
          <a:latin typeface="+mn-lt"/>
          <a:ea typeface="+mn-ea"/>
          <a:cs typeface="+mn-cs"/>
        </a:defRPr>
      </a:lvl2pPr>
      <a:lvl3pPr marL="914400" algn="l" rtl="0" eaLnBrk="1" hangingPunct="1">
        <a:defRPr kern="1200">
          <a:solidFill>
            <a:schemeClr val="tx1"/>
          </a:solidFill>
          <a:latin typeface="+mn-lt"/>
          <a:ea typeface="+mn-ea"/>
          <a:cs typeface="+mn-cs"/>
        </a:defRPr>
      </a:lvl3pPr>
      <a:lvl4pPr marL="1371600" algn="l" rtl="0" eaLnBrk="1" hangingPunct="1">
        <a:defRPr kern="1200">
          <a:solidFill>
            <a:schemeClr val="tx1"/>
          </a:solidFill>
          <a:latin typeface="+mn-lt"/>
          <a:ea typeface="+mn-ea"/>
          <a:cs typeface="+mn-cs"/>
        </a:defRPr>
      </a:lvl4pPr>
      <a:lvl5pPr marL="1828800" algn="l" rtl="0" eaLnBrk="1" hangingPunct="1">
        <a:defRPr kern="1200">
          <a:solidFill>
            <a:schemeClr val="tx1"/>
          </a:solidFill>
          <a:latin typeface="+mn-lt"/>
          <a:ea typeface="+mn-ea"/>
          <a:cs typeface="+mn-cs"/>
        </a:defRPr>
      </a:lvl5pPr>
      <a:lvl6pPr marL="2286000" algn="l" rtl="0" eaLnBrk="1" hangingPunct="1">
        <a:defRPr kern="1200">
          <a:solidFill>
            <a:schemeClr val="tx1"/>
          </a:solidFill>
          <a:latin typeface="+mn-lt"/>
          <a:ea typeface="+mn-ea"/>
          <a:cs typeface="+mn-cs"/>
        </a:defRPr>
      </a:lvl6pPr>
      <a:lvl7pPr marL="2743200" algn="l" rtl="0" eaLnBrk="1" hangingPunct="1">
        <a:defRPr kern="1200">
          <a:solidFill>
            <a:schemeClr val="tx1"/>
          </a:solidFill>
          <a:latin typeface="+mn-lt"/>
          <a:ea typeface="+mn-ea"/>
          <a:cs typeface="+mn-cs"/>
        </a:defRPr>
      </a:lvl7pPr>
      <a:lvl8pPr marL="3200400" algn="l" rtl="0" eaLnBrk="1" hangingPunct="1">
        <a:defRPr kern="1200">
          <a:solidFill>
            <a:schemeClr val="tx1"/>
          </a:solidFill>
          <a:latin typeface="+mn-lt"/>
          <a:ea typeface="+mn-ea"/>
          <a:cs typeface="+mn-cs"/>
        </a:defRPr>
      </a:lvl8pPr>
      <a:lvl9pPr marL="3657600" algn="l" rtl="0" eaLnBrk="1" hangingPunct="1">
        <a:defRPr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6.xml"/><Relationship Id="rId4" Type="http://schemas.openxmlformats.org/officeDocument/2006/relationships/hyperlink" Target="http://schoolacademy.telerik.com/" TargetMode="External"/></Relationships>
</file>

<file path=ppt/slides/_rels/slide10.xml.rels><?xml version="1.0" encoding="UTF-8" standalone="yes"?>
<Relationships xmlns="http://schemas.openxmlformats.org/package/2006/relationships"><Relationship Id="rId3" Type="http://schemas.openxmlformats.org/officeDocument/2006/relationships/hyperlink" Target="http://en.wikipedia.org/wiki/Multi-monitor" TargetMode="External"/><Relationship Id="rId2" Type="http://schemas.openxmlformats.org/officeDocument/2006/relationships/hyperlink" Target="http://en.wikipedia.org/wiki/VGA_connector"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5.jpe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hyperlink" Target="https://www.google.com/url?q=http://en.wikipedia.org/wiki/Transmission_Control_Protocol&amp;usd=2&amp;usg=ALhdy29FFyJu2FaOkTHAUpZeNmkEu0Yi6w"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22.jpeg"/><Relationship Id="rId13" Type="http://schemas.openxmlformats.org/officeDocument/2006/relationships/image" Target="../media/image27.png"/><Relationship Id="rId3" Type="http://schemas.openxmlformats.org/officeDocument/2006/relationships/image" Target="../media/image17.jpeg"/><Relationship Id="rId7" Type="http://schemas.openxmlformats.org/officeDocument/2006/relationships/image" Target="../media/image21.png"/><Relationship Id="rId12" Type="http://schemas.openxmlformats.org/officeDocument/2006/relationships/image" Target="../media/image26.png"/><Relationship Id="rId2" Type="http://schemas.openxmlformats.org/officeDocument/2006/relationships/image" Target="../media/image16.jpeg"/><Relationship Id="rId16" Type="http://schemas.openxmlformats.org/officeDocument/2006/relationships/image" Target="../media/image30.gif"/><Relationship Id="rId1" Type="http://schemas.openxmlformats.org/officeDocument/2006/relationships/slideLayout" Target="../slideLayouts/slideLayout4.xml"/><Relationship Id="rId6" Type="http://schemas.openxmlformats.org/officeDocument/2006/relationships/image" Target="../media/image20.jpeg"/><Relationship Id="rId11" Type="http://schemas.openxmlformats.org/officeDocument/2006/relationships/image" Target="../media/image25.jpeg"/><Relationship Id="rId5" Type="http://schemas.openxmlformats.org/officeDocument/2006/relationships/image" Target="../media/image19.jpeg"/><Relationship Id="rId15" Type="http://schemas.openxmlformats.org/officeDocument/2006/relationships/image" Target="../media/image29.png"/><Relationship Id="rId10" Type="http://schemas.openxmlformats.org/officeDocument/2006/relationships/image" Target="../media/image24.jpeg"/><Relationship Id="rId4" Type="http://schemas.openxmlformats.org/officeDocument/2006/relationships/image" Target="../media/image18.png"/><Relationship Id="rId9" Type="http://schemas.openxmlformats.org/officeDocument/2006/relationships/image" Target="../media/image23.png"/><Relationship Id="rId14" Type="http://schemas.openxmlformats.org/officeDocument/2006/relationships/image" Target="../media/image28.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en.wikipedia.org/wiki/Kernel_(computer_science)" TargetMode="External"/><Relationship Id="rId2" Type="http://schemas.openxmlformats.org/officeDocument/2006/relationships/hyperlink" Target="http://en.wikipedia.org/wiki/Shell_(computing)"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hyperlink" Target="https://www.google.com/url?q=http://www.extremeprogramming.org/rules.html&amp;usd=2&amp;usg=ALhdy28KhOmxm2mhDTaktc9KED7NzixkhQ"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8" Type="http://schemas.microsoft.com/office/2007/relationships/hdphoto" Target="../media/hdphoto5.wdp"/><Relationship Id="rId13" Type="http://schemas.openxmlformats.org/officeDocument/2006/relationships/image" Target="../media/image40.png"/><Relationship Id="rId3" Type="http://schemas.microsoft.com/office/2007/relationships/hdphoto" Target="../media/hdphoto3.wdp"/><Relationship Id="rId7" Type="http://schemas.openxmlformats.org/officeDocument/2006/relationships/image" Target="../media/image35.jpeg"/><Relationship Id="rId12" Type="http://schemas.openxmlformats.org/officeDocument/2006/relationships/image" Target="../media/image39.jpeg"/><Relationship Id="rId2" Type="http://schemas.openxmlformats.org/officeDocument/2006/relationships/image" Target="../media/image32.jpeg"/><Relationship Id="rId1" Type="http://schemas.openxmlformats.org/officeDocument/2006/relationships/slideLayout" Target="../slideLayouts/slideLayout4.xml"/><Relationship Id="rId6" Type="http://schemas.openxmlformats.org/officeDocument/2006/relationships/image" Target="../media/image34.jpeg"/><Relationship Id="rId11" Type="http://schemas.openxmlformats.org/officeDocument/2006/relationships/image" Target="../media/image38.jpeg"/><Relationship Id="rId5" Type="http://schemas.microsoft.com/office/2007/relationships/hdphoto" Target="../media/hdphoto4.wdp"/><Relationship Id="rId10" Type="http://schemas.openxmlformats.org/officeDocument/2006/relationships/image" Target="../media/image37.jpeg"/><Relationship Id="rId4" Type="http://schemas.openxmlformats.org/officeDocument/2006/relationships/image" Target="../media/image33.jpeg"/><Relationship Id="rId9" Type="http://schemas.openxmlformats.org/officeDocument/2006/relationships/image" Target="../media/image36.jpe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hyperlink" Target="http://en.wikipedia.org/wiki/Data_compression"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jpeg"/><Relationship Id="rId1" Type="http://schemas.openxmlformats.org/officeDocument/2006/relationships/slideLayout" Target="../slideLayouts/slideLayout4.xml"/><Relationship Id="rId4" Type="http://schemas.openxmlformats.org/officeDocument/2006/relationships/image" Target="../media/image4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hyperlink" Target="https://www.google.com/url?q=http://en.wikipedia.org/wiki/Google_Docs&amp;usd=2&amp;usg=ALhdy29z6X8WFkqsnbd6CMBOPv4BF_-95Q"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jpeg"/><Relationship Id="rId1" Type="http://schemas.openxmlformats.org/officeDocument/2006/relationships/slideLayout" Target="../slideLayouts/slideLayout4.xml"/><Relationship Id="rId6" Type="http://schemas.openxmlformats.org/officeDocument/2006/relationships/image" Target="../media/image47.png"/><Relationship Id="rId5" Type="http://schemas.microsoft.com/office/2007/relationships/hdphoto" Target="../media/hdphoto6.wdp"/><Relationship Id="rId4" Type="http://schemas.openxmlformats.org/officeDocument/2006/relationships/image" Target="../media/image46.jpe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hyperlink" Target="https://www.google.com/url?q=http://en.wikipedia.org/wiki/Google_Docs&amp;usd=2&amp;usg=ALhdy29z6X8WFkqsnbd6CMBOPv4BF_-95Q"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9.jpeg"/><Relationship Id="rId7" Type="http://schemas.openxmlformats.org/officeDocument/2006/relationships/image" Target="../media/image53.png"/><Relationship Id="rId2" Type="http://schemas.openxmlformats.org/officeDocument/2006/relationships/image" Target="../media/image48.png"/><Relationship Id="rId1" Type="http://schemas.openxmlformats.org/officeDocument/2006/relationships/slideLayout" Target="../slideLayouts/slideLayout4.xml"/><Relationship Id="rId6" Type="http://schemas.openxmlformats.org/officeDocument/2006/relationships/image" Target="../media/image52.png"/><Relationship Id="rId5" Type="http://schemas.openxmlformats.org/officeDocument/2006/relationships/image" Target="../media/image51.jpeg"/><Relationship Id="rId4" Type="http://schemas.openxmlformats.org/officeDocument/2006/relationships/image" Target="../media/image50.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hyperlink" Target="http://en.wikipedia.org/wiki/MongoDB"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hyperlink" Target="http://en.wikipedia.org/wiki/Information_systems#Components" TargetMode="Externa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55.jpe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hyperlink" Target="https://www.google.com/url?q=http://en.wikipedia.org/wiki/RSA_(algorithm)&amp;usd=2&amp;usg=ALhdy2_dVSSRYXstTDRZa-5fCNv3rZs9Jg" TargetMode="Externa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jpeg"/><Relationship Id="rId1" Type="http://schemas.openxmlformats.org/officeDocument/2006/relationships/slideLayout" Target="../slideLayouts/slideLayout4.xml"/><Relationship Id="rId5" Type="http://schemas.openxmlformats.org/officeDocument/2006/relationships/image" Target="../media/image60.png"/><Relationship Id="rId4" Type="http://schemas.openxmlformats.org/officeDocument/2006/relationships/image" Target="../media/image5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hyperlink" Target="https://www.google.com/url?q=http://en.wikipedia.org/wiki/Video_card&amp;usd=2&amp;usg=ALhdy28yYV7RRCOruoQE9RMmlsEdCamm8w"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hyperlink" Target="https://www.google.com/url?q=http://en.wikipedia.org/wiki/Attention_span&amp;usd=2&amp;usg=ALhdy28sx7dBxEBdZiakAI_SDyoKyr6f8Q" TargetMode="Externa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61.jpeg"/><Relationship Id="rId1" Type="http://schemas.openxmlformats.org/officeDocument/2006/relationships/slideLayout" Target="../slideLayouts/slideLayout4.xml"/><Relationship Id="rId5" Type="http://schemas.openxmlformats.org/officeDocument/2006/relationships/image" Target="../media/image64.jpeg"/><Relationship Id="rId4" Type="http://schemas.openxmlformats.org/officeDocument/2006/relationships/image" Target="../media/image63.jpe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hyperlink" Target="http://en.wikipedia.org/wiki/List_of_codecs" TargetMode="External"/><Relationship Id="rId2" Type="http://schemas.openxmlformats.org/officeDocument/2006/relationships/hyperlink" Target="http://en.wikipedia.org/wiki/WAV" TargetMode="Externa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image" Target="../media/image65.jpe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hyperlink" Target="https://www.google.com/url?q=http://bg.wikipedia.org/wiki/User_Datagram_Protocol&amp;usd=2&amp;usg=ALhdy2-_YOfZ0pNb9bDA8novRmjz-bvaJA" TargetMode="Externa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image" Target="../media/image67.jpeg"/><Relationship Id="rId1" Type="http://schemas.openxmlformats.org/officeDocument/2006/relationships/slideLayout" Target="../slideLayouts/slideLayout4.xml"/><Relationship Id="rId5" Type="http://schemas.openxmlformats.org/officeDocument/2006/relationships/image" Target="../media/image70.jpeg"/><Relationship Id="rId4" Type="http://schemas.openxmlformats.org/officeDocument/2006/relationships/image" Target="../media/image69.jpe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hyperlink" Target="https://www.google.com/url?q=http://en.wikipedia.org/wiki/Simple_Mail_Transfer_Protocol&amp;usd=2&amp;usg=ALhdy28i0piNvJQNz39T7XE3c5QyoV8Ueg"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4.xml"/><Relationship Id="rId4" Type="http://schemas.openxmlformats.org/officeDocument/2006/relationships/image" Target="../media/image11.jpeg"/></Relationships>
</file>

<file path=ppt/slides/_rels/slide50.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image" Target="../media/image71.jpeg"/><Relationship Id="rId1" Type="http://schemas.openxmlformats.org/officeDocument/2006/relationships/slideLayout" Target="../slideLayouts/slideLayout4.xml"/><Relationship Id="rId6" Type="http://schemas.openxmlformats.org/officeDocument/2006/relationships/image" Target="../media/image75.jpeg"/><Relationship Id="rId5" Type="http://schemas.openxmlformats.org/officeDocument/2006/relationships/image" Target="../media/image74.png"/><Relationship Id="rId4" Type="http://schemas.openxmlformats.org/officeDocument/2006/relationships/image" Target="../media/image73.jpe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hyperlink" Target="https://www.google.com/url?q=http://en.wikipedia.org/wiki/Email&amp;usd=2&amp;usg=ALhdy2_CTXi3Ip6-NVAq77Ww1GYvhKIytg" TargetMode="Externa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image" Target="../media/image76.jpeg"/><Relationship Id="rId1" Type="http://schemas.openxmlformats.org/officeDocument/2006/relationships/slideLayout" Target="../slideLayouts/slideLayout4.xml"/><Relationship Id="rId5" Type="http://schemas.openxmlformats.org/officeDocument/2006/relationships/image" Target="../media/image79.jpeg"/><Relationship Id="rId4" Type="http://schemas.openxmlformats.org/officeDocument/2006/relationships/image" Target="../media/image78.jpe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hyperlink" Target="http://en.wikipedia.org/wiki/Web_browser" TargetMode="Externa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image" Target="../media/image80.png"/><Relationship Id="rId1" Type="http://schemas.openxmlformats.org/officeDocument/2006/relationships/slideLayout" Target="../slideLayouts/slideLayout4.xml"/><Relationship Id="rId6" Type="http://schemas.openxmlformats.org/officeDocument/2006/relationships/image" Target="../media/image83.png"/><Relationship Id="rId5" Type="http://schemas.openxmlformats.org/officeDocument/2006/relationships/image" Target="../media/image82.png"/><Relationship Id="rId4" Type="http://schemas.microsoft.com/office/2007/relationships/hdphoto" Target="../media/hdphoto7.wdp"/></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hyperlink" Target="http://lesscss.org/" TargetMode="External"/><Relationship Id="rId2" Type="http://schemas.openxmlformats.org/officeDocument/2006/relationships/hyperlink" Target="http://en.wikipedia.org/wiki/LESS_(stylesheet_language)" TargetMode="Externa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jpeg"/><Relationship Id="rId1" Type="http://schemas.openxmlformats.org/officeDocument/2006/relationships/slideLayout" Target="../slideLayouts/slideLayout4.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hyperlink" Target="http://en.wikipedia.org/wiki/Bash_(Unix_shell)" TargetMode="Externa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hyperlink" Target="https://www.google.com/url?q=http://en.wikipedia.org/wiki/Software_release_life_cycle&amp;usd=2&amp;usg=ALhdy28OYk-uLAcS63z3VrFkGKNS_BsVeg"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4.xml"/><Relationship Id="rId4" Type="http://schemas.openxmlformats.org/officeDocument/2006/relationships/image" Target="../media/image14.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57200" y="1676400"/>
            <a:ext cx="8229600" cy="1524000"/>
          </a:xfrm>
        </p:spPr>
        <p:txBody>
          <a:bodyPr/>
          <a:lstStyle/>
          <a:p>
            <a:r>
              <a:rPr lang="en-US" sz="4800" dirty="0" smtClean="0"/>
              <a:t>Training IT test</a:t>
            </a:r>
            <a:endParaRPr lang="en-US" sz="4800" dirty="0"/>
          </a:p>
        </p:txBody>
      </p:sp>
      <p:sp>
        <p:nvSpPr>
          <p:cNvPr id="3" name="Subtitle 2"/>
          <p:cNvSpPr>
            <a:spLocks noGrp="1"/>
          </p:cNvSpPr>
          <p:nvPr>
            <p:ph type="subTitle" idx="1"/>
          </p:nvPr>
        </p:nvSpPr>
        <p:spPr>
          <a:xfrm>
            <a:off x="504700" y="3317080"/>
            <a:ext cx="8153400" cy="569120"/>
          </a:xfrm>
        </p:spPr>
        <p:txBody>
          <a:bodyPr/>
          <a:lstStyle/>
          <a:p>
            <a:r>
              <a:rPr lang="en-US" dirty="0" smtClean="0"/>
              <a:t>Test for IT Olympiad</a:t>
            </a:r>
            <a:endParaRPr lang="en-US" dirty="0"/>
          </a:p>
        </p:txBody>
      </p:sp>
      <p:sp>
        <p:nvSpPr>
          <p:cNvPr id="4" name="Text Placeholder 3"/>
          <p:cNvSpPr>
            <a:spLocks noGrp="1"/>
          </p:cNvSpPr>
          <p:nvPr>
            <p:ph type="body" sz="quarter" idx="10"/>
          </p:nvPr>
        </p:nvSpPr>
        <p:spPr>
          <a:xfrm>
            <a:off x="228600" y="5224047"/>
            <a:ext cx="3581400" cy="954107"/>
          </a:xfrm>
        </p:spPr>
        <p:txBody>
          <a:bodyPr/>
          <a:lstStyle/>
          <a:p>
            <a:r>
              <a:rPr lang="en-US" dirty="0" smtClean="0"/>
              <a:t>William Shakespeare</a:t>
            </a:r>
            <a:endParaRPr lang="en-US" dirty="0"/>
          </a:p>
        </p:txBody>
      </p:sp>
      <p:pic>
        <p:nvPicPr>
          <p:cNvPr id="8" name="Picture 2" descr="http://www.nextgenpe.com/media/focus-area-images/NGPE/issue-6/Technology_solutions_SM_FOC.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86200" y="4612192"/>
            <a:ext cx="4686300" cy="1707152"/>
          </a:xfrm>
          <a:prstGeom prst="roundRect">
            <a:avLst>
              <a:gd name="adj" fmla="val 5456"/>
            </a:avLst>
          </a:prstGeom>
          <a:noFill/>
        </p:spPr>
      </p:pic>
      <p:pic>
        <p:nvPicPr>
          <p:cNvPr id="9" name="Picture 4" descr="C:\NAKOV\Telerik-Academy-Course-2009\Telerik-Academy-logo-larg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42099" y="457200"/>
            <a:ext cx="3130885" cy="914400"/>
          </a:xfrm>
          <a:prstGeom prst="roundRect">
            <a:avLst>
              <a:gd name="adj" fmla="val 5054"/>
            </a:avLst>
          </a:prstGeom>
          <a:noFill/>
        </p:spPr>
      </p:pic>
      <p:sp>
        <p:nvSpPr>
          <p:cNvPr id="11" name="TextBox 10"/>
          <p:cNvSpPr txBox="1"/>
          <p:nvPr/>
        </p:nvSpPr>
        <p:spPr>
          <a:xfrm rot="162465">
            <a:off x="357199" y="1026101"/>
            <a:ext cx="4803944" cy="461665"/>
          </a:xfrm>
          <a:prstGeom prst="rect">
            <a:avLst/>
          </a:prstGeom>
          <a:noFill/>
        </p:spPr>
        <p:txBody>
          <a:bodyPr wrap="none" rtlCol="0">
            <a:spAutoFit/>
          </a:bodyPr>
          <a:lstStyle/>
          <a:p>
            <a:r>
              <a:rPr lang="en-US" sz="2400" b="1" dirty="0" smtClean="0">
                <a:ln w="1905"/>
                <a:solidFill>
                  <a:schemeClr val="tx1">
                    <a:lumMod val="40000"/>
                    <a:lumOff val="60000"/>
                  </a:schemeClr>
                </a:solidFill>
                <a:effectLst>
                  <a:innerShdw blurRad="69850" dist="43180" dir="5400000">
                    <a:srgbClr val="000000">
                      <a:alpha val="65000"/>
                    </a:srgbClr>
                  </a:innerShdw>
                  <a:reflection blurRad="6350" stA="55000" endA="300" endPos="45500" dir="5400000" sy="-100000" algn="bl" rotWithShape="0"/>
                </a:effectLst>
                <a:hlinkClick r:id="rId4"/>
              </a:rPr>
              <a:t>http://schoolacademy.telerik.com</a:t>
            </a:r>
            <a:endParaRPr lang="en-US" sz="2400" b="1" dirty="0">
              <a:ln w="1905"/>
              <a:solidFill>
                <a:schemeClr val="tx1">
                  <a:lumMod val="40000"/>
                  <a:lumOff val="60000"/>
                </a:schemeClr>
              </a:solidFill>
              <a:effectLst>
                <a:innerShdw blurRad="69850" dist="43180" dir="5400000">
                  <a:srgbClr val="000000">
                    <a:alpha val="65000"/>
                  </a:srgbClr>
                </a:innerShdw>
                <a:reflection blurRad="6350" stA="55000" endA="300" endPos="45500" dir="5400000" sy="-100000" algn="bl" rotWithShape="0"/>
              </a:effectLst>
            </a:endParaRPr>
          </a:p>
        </p:txBody>
      </p:sp>
      <p:sp>
        <p:nvSpPr>
          <p:cNvPr id="10" name="Text Placeholder 9"/>
          <p:cNvSpPr>
            <a:spLocks noGrp="1"/>
          </p:cNvSpPr>
          <p:nvPr>
            <p:ph type="body" sz="quarter" idx="11"/>
          </p:nvPr>
        </p:nvSpPr>
        <p:spPr>
          <a:xfrm>
            <a:off x="469075" y="5757446"/>
            <a:ext cx="2239459" cy="369332"/>
          </a:xfrm>
        </p:spPr>
        <p:txBody>
          <a:bodyPr/>
          <a:lstStyle/>
          <a:p>
            <a:r>
              <a:rPr lang="en-US" dirty="0" err="1" smtClean="0"/>
              <a:t>Telerik</a:t>
            </a:r>
            <a:r>
              <a:rPr lang="en-US" dirty="0" smtClean="0"/>
              <a:t> group project</a:t>
            </a:r>
            <a:endParaRPr lang="en-US" dirty="0"/>
          </a:p>
        </p:txBody>
      </p:sp>
    </p:spTree>
    <p:extLst>
      <p:ext uri="{BB962C8B-B14F-4D97-AF65-F5344CB8AC3E}">
        <p14:creationId xmlns:p14="http://schemas.microsoft.com/office/powerpoint/2010/main" val="116023045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Answer</a:t>
            </a:r>
            <a:endParaRPr lang="en-US" dirty="0"/>
          </a:p>
        </p:txBody>
      </p:sp>
      <p:sp>
        <p:nvSpPr>
          <p:cNvPr id="3" name="Content Placeholder 2"/>
          <p:cNvSpPr>
            <a:spLocks noGrp="1"/>
          </p:cNvSpPr>
          <p:nvPr>
            <p:ph idx="1"/>
          </p:nvPr>
        </p:nvSpPr>
        <p:spPr/>
        <p:txBody>
          <a:bodyPr/>
          <a:lstStyle/>
          <a:p>
            <a:pPr marL="0" indent="0">
              <a:buNone/>
            </a:pPr>
            <a:endParaRPr lang="bg-BG" dirty="0" smtClean="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smtClean="0"/>
          </a:p>
          <a:p>
            <a:r>
              <a:rPr lang="en-US" dirty="0" smtClean="0"/>
              <a:t>Information</a:t>
            </a:r>
            <a:r>
              <a:rPr lang="bg-BG" dirty="0" smtClean="0"/>
              <a:t>:</a:t>
            </a:r>
            <a:endParaRPr lang="en-US" dirty="0" smtClean="0"/>
          </a:p>
          <a:p>
            <a:pPr lvl="1"/>
            <a:r>
              <a:rPr lang="en-US" sz="2800" dirty="0">
                <a:hlinkClick r:id="rId2"/>
              </a:rPr>
              <a:t>http://</a:t>
            </a:r>
            <a:r>
              <a:rPr lang="en-US" sz="2800" dirty="0" smtClean="0">
                <a:hlinkClick r:id="rId2"/>
              </a:rPr>
              <a:t>en.wikipedia.org/wiki/VGA_connector</a:t>
            </a:r>
            <a:endParaRPr lang="en-US" sz="2800" dirty="0" smtClean="0"/>
          </a:p>
          <a:p>
            <a:pPr lvl="1"/>
            <a:r>
              <a:rPr lang="en-US" sz="2800" dirty="0" smtClean="0">
                <a:hlinkClick r:id="rId3"/>
              </a:rPr>
              <a:t>http</a:t>
            </a:r>
            <a:r>
              <a:rPr lang="en-US" sz="2800" dirty="0">
                <a:hlinkClick r:id="rId3"/>
              </a:rPr>
              <a:t>://en.wikipedia.org/wiki/Multi-monitor</a:t>
            </a:r>
            <a:endParaRPr lang="bg-BG" sz="2800"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10</a:t>
            </a:fld>
            <a:endParaRPr lang="en-US" dirty="0"/>
          </a:p>
        </p:txBody>
      </p:sp>
    </p:spTree>
    <p:extLst>
      <p:ext uri="{BB962C8B-B14F-4D97-AF65-F5344CB8AC3E}">
        <p14:creationId xmlns:p14="http://schemas.microsoft.com/office/powerpoint/2010/main" val="334623177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57200" y="3962399"/>
            <a:ext cx="8229600" cy="1295401"/>
          </a:xfrm>
        </p:spPr>
        <p:txBody>
          <a:bodyPr/>
          <a:lstStyle/>
          <a:p>
            <a:r>
              <a:rPr lang="en-US" dirty="0">
                <a:effectLst/>
              </a:rPr>
              <a:t>Means of data transfer in IT, Numeral systems</a:t>
            </a:r>
            <a:endParaRPr lang="en-US" dirty="0"/>
          </a:p>
        </p:txBody>
      </p:sp>
      <p:sp>
        <p:nvSpPr>
          <p:cNvPr id="3" name="Subtitle 2"/>
          <p:cNvSpPr>
            <a:spLocks noGrp="1"/>
          </p:cNvSpPr>
          <p:nvPr>
            <p:ph type="subTitle" idx="1"/>
          </p:nvPr>
        </p:nvSpPr>
        <p:spPr>
          <a:xfrm>
            <a:off x="1219200" y="5445920"/>
            <a:ext cx="6705600" cy="954880"/>
          </a:xfrm>
        </p:spPr>
        <p:txBody>
          <a:bodyPr/>
          <a:lstStyle/>
          <a:p>
            <a:r>
              <a:rPr lang="en-US" dirty="0" smtClean="0"/>
              <a:t>Data transfer</a:t>
            </a:r>
            <a:r>
              <a:rPr lang="bg-BG" dirty="0" smtClean="0"/>
              <a:t>, </a:t>
            </a:r>
            <a:r>
              <a:rPr lang="en-US" dirty="0" smtClean="0"/>
              <a:t>units for measurement</a:t>
            </a:r>
            <a:r>
              <a:rPr lang="bg-BG" dirty="0" smtClean="0"/>
              <a:t>, </a:t>
            </a:r>
            <a:r>
              <a:rPr lang="en-US" dirty="0" smtClean="0"/>
              <a:t>numeral systems</a:t>
            </a:r>
            <a:endParaRPr lang="en-US" dirty="0"/>
          </a:p>
        </p:txBody>
      </p:sp>
      <p:pic>
        <p:nvPicPr>
          <p:cNvPr id="12290" name="Picture 2" descr="http://www.expressasp.com/Portals/2/dreamstimeweb_361614%20world%20data%20transfer.jpg"/>
          <p:cNvPicPr>
            <a:picLocks noChangeAspect="1" noChangeArrowheads="1"/>
          </p:cNvPicPr>
          <p:nvPr/>
        </p:nvPicPr>
        <p:blipFill>
          <a:blip r:embed="rId2" cstate="screen">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2428950" y="762000"/>
            <a:ext cx="4299228" cy="2864360"/>
          </a:xfrm>
          <a:prstGeom prst="roundRect">
            <a:avLst>
              <a:gd name="adj" fmla="val 4844"/>
            </a:avLst>
          </a:prstGeom>
          <a:noFill/>
          <a:ln>
            <a:solidFill>
              <a:schemeClr val="accent5">
                <a:lumMod val="50000"/>
              </a:schemeClr>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863890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a:t>
            </a:r>
            <a:endParaRPr lang="en-US" dirty="0"/>
          </a:p>
        </p:txBody>
      </p:sp>
      <p:sp>
        <p:nvSpPr>
          <p:cNvPr id="3" name="Content Placeholder 2"/>
          <p:cNvSpPr>
            <a:spLocks noGrp="1"/>
          </p:cNvSpPr>
          <p:nvPr>
            <p:ph idx="1"/>
          </p:nvPr>
        </p:nvSpPr>
        <p:spPr>
          <a:xfrm>
            <a:off x="228600" y="914400"/>
            <a:ext cx="8686800" cy="5638800"/>
          </a:xfrm>
        </p:spPr>
        <p:txBody>
          <a:bodyPr/>
          <a:lstStyle/>
          <a:p>
            <a:r>
              <a:rPr lang="en-US" dirty="0">
                <a:effectLst/>
              </a:rPr>
              <a:t>Which of the following is a </a:t>
            </a:r>
            <a:r>
              <a:rPr lang="en-US" dirty="0" smtClean="0">
                <a:effectLst/>
              </a:rPr>
              <a:t>communication protocol?</a:t>
            </a:r>
            <a:endParaRPr lang="en-US" dirty="0" smtClean="0"/>
          </a:p>
          <a:p>
            <a:pPr marL="871538" lvl="1" indent="-514350">
              <a:buFont typeface="+mj-lt"/>
              <a:buAutoNum type="alphaLcParenR"/>
            </a:pPr>
            <a:r>
              <a:rPr lang="en-US" b="0" dirty="0" smtClean="0"/>
              <a:t>TCP</a:t>
            </a:r>
          </a:p>
          <a:p>
            <a:pPr marL="871538" lvl="1" indent="-514350">
              <a:buFont typeface="+mj-lt"/>
              <a:buAutoNum type="alphaLcParenR"/>
            </a:pPr>
            <a:r>
              <a:rPr lang="en-US" b="0" dirty="0" smtClean="0"/>
              <a:t>OpenG</a:t>
            </a:r>
            <a:r>
              <a:rPr lang="en-US" b="0" dirty="0"/>
              <a:t>L</a:t>
            </a:r>
            <a:endParaRPr lang="en-US" b="0" dirty="0" smtClean="0"/>
          </a:p>
          <a:p>
            <a:pPr marL="871538" lvl="1" indent="-514350">
              <a:buFont typeface="+mj-lt"/>
              <a:buAutoNum type="alphaLcParenR"/>
            </a:pPr>
            <a:r>
              <a:rPr lang="en-US" b="0" dirty="0" smtClean="0"/>
              <a:t>ISO/IEC</a:t>
            </a:r>
          </a:p>
          <a:p>
            <a:pPr marL="871538" lvl="1" indent="-514350">
              <a:buFont typeface="+mj-lt"/>
              <a:buAutoNum type="alphaLcParenR"/>
            </a:pPr>
            <a:r>
              <a:rPr lang="en-US" b="0" dirty="0" smtClean="0"/>
              <a:t>SQL</a:t>
            </a:r>
            <a:endParaRPr lang="en-US" b="0"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12</a:t>
            </a:fld>
            <a:endParaRPr lang="en-US" dirty="0"/>
          </a:p>
        </p:txBody>
      </p:sp>
      <p:sp>
        <p:nvSpPr>
          <p:cNvPr id="5" name="Oval 4"/>
          <p:cNvSpPr/>
          <p:nvPr/>
        </p:nvSpPr>
        <p:spPr>
          <a:xfrm>
            <a:off x="495300" y="2174175"/>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585136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Answer</a:t>
            </a:r>
            <a:endParaRPr lang="en-US" dirty="0"/>
          </a:p>
        </p:txBody>
      </p:sp>
      <p:sp>
        <p:nvSpPr>
          <p:cNvPr id="3" name="Content Placeholder 2"/>
          <p:cNvSpPr>
            <a:spLocks noGrp="1"/>
          </p:cNvSpPr>
          <p:nvPr>
            <p:ph idx="1"/>
          </p:nvPr>
        </p:nvSpPr>
        <p:spPr>
          <a:xfrm>
            <a:off x="228600" y="685800"/>
            <a:ext cx="8686800" cy="5791200"/>
          </a:xfrm>
        </p:spPr>
        <p:txBody>
          <a:bodyPr/>
          <a:lstStyle/>
          <a:p>
            <a:r>
              <a:rPr lang="en-US" sz="2800" b="0" dirty="0">
                <a:effectLst/>
              </a:rPr>
              <a:t>The Transmission Control Protocol (TCP) is one of the core protocols of the Internet protocol suite (IP), and is so common that the entire suite is often called TCP/IP. TCP provides reliable, ordered, error-checked delivery of a stream of octets between programs running on computers connected to a local area network, intranet or the public Internet.</a:t>
            </a:r>
            <a:endParaRPr lang="en-US" sz="2800" dirty="0" smtClean="0"/>
          </a:p>
          <a:p>
            <a:r>
              <a:rPr lang="en-US" dirty="0" smtClean="0"/>
              <a:t>Information</a:t>
            </a:r>
            <a:r>
              <a:rPr lang="bg-BG" dirty="0" smtClean="0"/>
              <a:t>:</a:t>
            </a:r>
          </a:p>
          <a:p>
            <a:pPr lvl="1"/>
            <a:r>
              <a:rPr lang="en-US" sz="2800" dirty="0" smtClean="0">
                <a:effectLst/>
                <a:hlinkClick r:id="rId2"/>
              </a:rPr>
              <a:t>http</a:t>
            </a:r>
            <a:r>
              <a:rPr lang="en-US" sz="2800" dirty="0">
                <a:effectLst/>
                <a:hlinkClick r:id="rId2"/>
              </a:rPr>
              <a:t>://en.wikipedia.org/wiki/Transmission_Control_Protocol</a:t>
            </a:r>
            <a:endParaRPr lang="bg-BG" sz="2800"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13</a:t>
            </a:fld>
            <a:endParaRPr lang="en-US" dirty="0"/>
          </a:p>
        </p:txBody>
      </p:sp>
    </p:spTree>
    <p:extLst>
      <p:ext uri="{BB962C8B-B14F-4D97-AF65-F5344CB8AC3E}">
        <p14:creationId xmlns:p14="http://schemas.microsoft.com/office/powerpoint/2010/main" val="227866944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4495800"/>
            <a:ext cx="7924800" cy="685800"/>
          </a:xfrm>
        </p:spPr>
        <p:txBody>
          <a:bodyPr/>
          <a:lstStyle/>
          <a:p>
            <a:r>
              <a:rPr lang="en-US" dirty="0" smtClean="0"/>
              <a:t>Operating systems</a:t>
            </a:r>
            <a:endParaRPr lang="en-US" dirty="0"/>
          </a:p>
        </p:txBody>
      </p:sp>
      <p:sp>
        <p:nvSpPr>
          <p:cNvPr id="3" name="Subtitle 2"/>
          <p:cNvSpPr>
            <a:spLocks noGrp="1"/>
          </p:cNvSpPr>
          <p:nvPr>
            <p:ph type="subTitle" idx="1"/>
          </p:nvPr>
        </p:nvSpPr>
        <p:spPr>
          <a:xfrm>
            <a:off x="838200" y="5374478"/>
            <a:ext cx="7467600" cy="950122"/>
          </a:xfrm>
        </p:spPr>
        <p:txBody>
          <a:bodyPr/>
          <a:lstStyle/>
          <a:p>
            <a:r>
              <a:rPr lang="en-US" dirty="0" smtClean="0"/>
              <a:t>Architecture</a:t>
            </a:r>
            <a:r>
              <a:rPr lang="bg-BG" dirty="0" smtClean="0"/>
              <a:t>, </a:t>
            </a:r>
            <a:r>
              <a:rPr lang="en-US" dirty="0" smtClean="0"/>
              <a:t>processes</a:t>
            </a:r>
            <a:r>
              <a:rPr lang="bg-BG" dirty="0" smtClean="0"/>
              <a:t>, </a:t>
            </a:r>
            <a:r>
              <a:rPr lang="en-US" dirty="0" smtClean="0"/>
              <a:t>users</a:t>
            </a:r>
            <a:r>
              <a:rPr lang="bg-BG" dirty="0" smtClean="0"/>
              <a:t>, </a:t>
            </a:r>
            <a:r>
              <a:rPr lang="en-US" dirty="0" smtClean="0"/>
              <a:t>user interface</a:t>
            </a:r>
            <a:r>
              <a:rPr lang="bg-BG" dirty="0" smtClean="0"/>
              <a:t>, </a:t>
            </a:r>
            <a:r>
              <a:rPr lang="en-US" dirty="0" smtClean="0"/>
              <a:t>file systems</a:t>
            </a:r>
            <a:endParaRPr lang="en-US" dirty="0"/>
          </a:p>
        </p:txBody>
      </p:sp>
      <p:pic>
        <p:nvPicPr>
          <p:cNvPr id="5" name="Picture 2" descr="http://www.frontrange.com/common/Images/Products_Solutions/Centennial/Information/Discovery_Info/cross_platform.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400" y="1341082"/>
            <a:ext cx="6553200" cy="2408300"/>
          </a:xfrm>
          <a:prstGeom prst="roundRect">
            <a:avLst>
              <a:gd name="adj" fmla="val 5956"/>
            </a:avLst>
          </a:prstGeom>
          <a:noFill/>
          <a:extLst>
            <a:ext uri="{909E8E84-426E-40DD-AFC4-6F175D3DCCD1}">
              <a14:hiddenFill xmlns:a14="http://schemas.microsoft.com/office/drawing/2010/main">
                <a:solidFill>
                  <a:srgbClr val="FFFFFF"/>
                </a:solidFill>
              </a14:hiddenFill>
            </a:ext>
          </a:extLst>
        </p:spPr>
      </p:pic>
      <p:pic>
        <p:nvPicPr>
          <p:cNvPr id="15364" name="Picture 4" descr="http://www.pmar.eu/wp-content/uploads/2009/06/linux-logo.jpg"/>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rot="503918">
            <a:off x="6955891" y="480041"/>
            <a:ext cx="1462474" cy="1447800"/>
          </a:xfrm>
          <a:prstGeom prst="roundRect">
            <a:avLst>
              <a:gd name="adj" fmla="val 4983"/>
            </a:avLst>
          </a:prstGeom>
          <a:ln>
            <a:solidFill>
              <a:schemeClr val="accent6">
                <a:lumMod val="75000"/>
              </a:schemeClr>
            </a:solid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5368" name="Picture 8" descr="http://knowfree.net/wp-content/uploads/2007/04/sol10logo.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21132045">
            <a:off x="2853430" y="3558229"/>
            <a:ext cx="1104256" cy="576810"/>
          </a:xfrm>
          <a:prstGeom prst="roundRect">
            <a:avLst>
              <a:gd name="adj" fmla="val 4983"/>
            </a:avLst>
          </a:prstGeom>
          <a:ln>
            <a:solidFill>
              <a:schemeClr val="accent6">
                <a:lumMod val="75000"/>
              </a:schemeClr>
            </a:solid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5370" name="Picture 10" descr="http://t0.gstatic.com/images?q=tbn:724gHwvxFDnRuM:http://www.techgadgets.in/images/google-android-logo.jpg&amp;t=1"/>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a:stretch/>
        </p:blipFill>
        <p:spPr bwMode="auto">
          <a:xfrm rot="859146">
            <a:off x="2649591" y="940699"/>
            <a:ext cx="1589609" cy="772568"/>
          </a:xfrm>
          <a:prstGeom prst="roundRect">
            <a:avLst>
              <a:gd name="adj" fmla="val 4983"/>
            </a:avLst>
          </a:prstGeom>
          <a:ln>
            <a:solidFill>
              <a:schemeClr val="accent6">
                <a:lumMod val="75000"/>
              </a:schemeClr>
            </a:solid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5372" name="Picture 12" descr="http://hotline.ccsinsight.com/_images-article/symbian_logo.jp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a:stretch/>
        </p:blipFill>
        <p:spPr bwMode="auto">
          <a:xfrm rot="21006843">
            <a:off x="6953016" y="3542542"/>
            <a:ext cx="1620520" cy="505086"/>
          </a:xfrm>
          <a:prstGeom prst="roundRect">
            <a:avLst>
              <a:gd name="adj" fmla="val 4983"/>
            </a:avLst>
          </a:prstGeom>
          <a:ln>
            <a:solidFill>
              <a:schemeClr val="accent6">
                <a:lumMod val="75000"/>
              </a:schemeClr>
            </a:solid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5374" name="Picture 14" descr="http://www.webdesignermag.co.uk/wp-content/uploads/2010/06/iphone4logo.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69601" y="1203941"/>
            <a:ext cx="1251598" cy="1143618"/>
          </a:xfrm>
          <a:prstGeom prst="roundRect">
            <a:avLst/>
          </a:prstGeom>
          <a:noFill/>
          <a:extLst>
            <a:ext uri="{909E8E84-426E-40DD-AFC4-6F175D3DCCD1}">
              <a14:hiddenFill xmlns:a14="http://schemas.microsoft.com/office/drawing/2010/main">
                <a:solidFill>
                  <a:srgbClr val="FFFFFF"/>
                </a:solidFill>
              </a14:hiddenFill>
            </a:ext>
          </a:extLst>
        </p:spPr>
      </p:pic>
      <p:pic>
        <p:nvPicPr>
          <p:cNvPr id="15376" name="Picture 16" descr="http://sdu.ictp.it/os/img/ubuntu_logo.jpg"/>
          <p:cNvPicPr>
            <a:picLocks noChangeAspect="1" noChangeArrowheads="1"/>
          </p:cNvPicPr>
          <p:nvPr/>
        </p:nvPicPr>
        <p:blipFill>
          <a:blip r:embed="rId8" cstate="screen">
            <a:extLst>
              <a:ext uri="{28A0092B-C50C-407E-A947-70E740481C1C}">
                <a14:useLocalDpi xmlns:a14="http://schemas.microsoft.com/office/drawing/2010/main" val="0"/>
              </a:ext>
            </a:extLst>
          </a:blip>
          <a:srcRect/>
          <a:stretch>
            <a:fillRect/>
          </a:stretch>
        </p:blipFill>
        <p:spPr bwMode="auto">
          <a:xfrm rot="306946">
            <a:off x="4715196" y="3617797"/>
            <a:ext cx="1680586" cy="504176"/>
          </a:xfrm>
          <a:prstGeom prst="roundRect">
            <a:avLst>
              <a:gd name="adj" fmla="val 4983"/>
            </a:avLst>
          </a:prstGeom>
          <a:ln>
            <a:solidFill>
              <a:schemeClr val="accent6">
                <a:lumMod val="75000"/>
              </a:schemeClr>
            </a:solid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5378" name="Picture 18" descr="http://4.bp.blogspot.com/_8hjxEHOclQU/SF4koEojexI/AAAAAAAAAMY/fJ0gnSSNDEA/s400/300px-MacOS_original_logo.svg.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714045" y="2111022"/>
            <a:ext cx="1226206" cy="1066800"/>
          </a:xfrm>
          <a:prstGeom prst="rect">
            <a:avLst/>
          </a:prstGeom>
          <a:noFill/>
          <a:extLst>
            <a:ext uri="{909E8E84-426E-40DD-AFC4-6F175D3DCCD1}">
              <a14:hiddenFill xmlns:a14="http://schemas.microsoft.com/office/drawing/2010/main">
                <a:solidFill>
                  <a:srgbClr val="FFFFFF"/>
                </a:solidFill>
              </a14:hiddenFill>
            </a:ext>
          </a:extLst>
        </p:spPr>
      </p:pic>
      <p:pic>
        <p:nvPicPr>
          <p:cNvPr id="15380" name="Picture 20" descr="http://images.fixya.com/F/fedora/177x150/a2111005.jpg"/>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a:stretch/>
        </p:blipFill>
        <p:spPr bwMode="auto">
          <a:xfrm rot="21024750">
            <a:off x="4980513" y="1014554"/>
            <a:ext cx="1685925" cy="624859"/>
          </a:xfrm>
          <a:prstGeom prst="roundRect">
            <a:avLst>
              <a:gd name="adj" fmla="val 4983"/>
            </a:avLst>
          </a:prstGeom>
          <a:ln>
            <a:solidFill>
              <a:schemeClr val="accent6">
                <a:lumMod val="75000"/>
              </a:schemeClr>
            </a:solid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5382" name="Picture 22" descr="http://cdn.erictric.com/wp-content/uploads/2010/06/iOS-4-Logo.jpg"/>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a:stretch/>
        </p:blipFill>
        <p:spPr bwMode="auto">
          <a:xfrm rot="20668474">
            <a:off x="1086765" y="2214039"/>
            <a:ext cx="818928" cy="349742"/>
          </a:xfrm>
          <a:prstGeom prst="roundRect">
            <a:avLst/>
          </a:prstGeom>
          <a:noFill/>
          <a:extLst>
            <a:ext uri="{909E8E84-426E-40DD-AFC4-6F175D3DCCD1}">
              <a14:hiddenFill xmlns:a14="http://schemas.microsoft.com/office/drawing/2010/main">
                <a:solidFill>
                  <a:srgbClr val="FFFFFF"/>
                </a:solidFill>
              </a14:hiddenFill>
            </a:ext>
          </a:extLst>
        </p:spPr>
      </p:pic>
      <p:pic>
        <p:nvPicPr>
          <p:cNvPr id="15386" name="Picture 26" descr="http://www.bbin.in/en/wp-content/uploads/2010/08/800px-QNX_logo.svg_-300x127.png"/>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l="-7472" t="-13453" r="-7472" b="-13453"/>
          <a:stretch/>
        </p:blipFill>
        <p:spPr bwMode="auto">
          <a:xfrm rot="340637">
            <a:off x="614785" y="3521838"/>
            <a:ext cx="1329174" cy="621238"/>
          </a:xfrm>
          <a:prstGeom prst="roundRect">
            <a:avLst>
              <a:gd name="adj" fmla="val 4983"/>
            </a:avLst>
          </a:prstGeom>
          <a:solidFill>
            <a:srgbClr val="FFFFFF"/>
          </a:solidFill>
          <a:ln>
            <a:solidFill>
              <a:schemeClr val="accent6">
                <a:lumMod val="75000"/>
              </a:schemeClr>
            </a:solidFill>
          </a:ln>
          <a:effectLst>
            <a:outerShdw blurRad="292100" dist="139700" dir="2700000" algn="tl" rotWithShape="0">
              <a:srgbClr val="333333">
                <a:alpha val="65000"/>
              </a:srgbClr>
            </a:outerShdw>
          </a:effectLst>
        </p:spPr>
      </p:pic>
      <p:pic>
        <p:nvPicPr>
          <p:cNvPr id="15388" name="Picture 28" descr="http://static.arstechnica.net/windows_embedded_small.png"/>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a:stretch/>
        </p:blipFill>
        <p:spPr bwMode="auto">
          <a:xfrm rot="280204">
            <a:off x="3709924" y="496142"/>
            <a:ext cx="1827391" cy="635299"/>
          </a:xfrm>
          <a:prstGeom prst="roundRect">
            <a:avLst>
              <a:gd name="adj" fmla="val 4983"/>
            </a:avLst>
          </a:prstGeom>
          <a:ln>
            <a:solidFill>
              <a:schemeClr val="accent6">
                <a:lumMod val="75000"/>
              </a:schemeClr>
            </a:solid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5390" name="Picture 30" descr="http://www.dataracks.net/images/freebsdLogo-large.jpg"/>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rot="21081461">
            <a:off x="1767467" y="652367"/>
            <a:ext cx="743357" cy="874793"/>
          </a:xfrm>
          <a:prstGeom prst="roundRect">
            <a:avLst>
              <a:gd name="adj" fmla="val 6861"/>
            </a:avLst>
          </a:prstGeom>
          <a:noFill/>
          <a:extLst>
            <a:ext uri="{909E8E84-426E-40DD-AFC4-6F175D3DCCD1}">
              <a14:hiddenFill xmlns:a14="http://schemas.microsoft.com/office/drawing/2010/main">
                <a:solidFill>
                  <a:srgbClr val="FFFFFF"/>
                </a:solidFill>
              </a14:hiddenFill>
            </a:ext>
          </a:extLst>
        </p:spPr>
      </p:pic>
      <p:pic>
        <p:nvPicPr>
          <p:cNvPr id="15392" name="Picture 32" descr="http://www.hjackson.org/blog/debian-logo.png"/>
          <p:cNvPicPr>
            <a:picLocks noChangeAspect="1" noChangeArrowheads="1"/>
          </p:cNvPicPr>
          <p:nvPr/>
        </p:nvPicPr>
        <p:blipFill rotWithShape="1">
          <a:blip r:embed="rId15" cstate="print">
            <a:extLst>
              <a:ext uri="{28A0092B-C50C-407E-A947-70E740481C1C}">
                <a14:useLocalDpi xmlns:a14="http://schemas.microsoft.com/office/drawing/2010/main" val="0"/>
              </a:ext>
            </a:extLst>
          </a:blip>
          <a:srcRect/>
          <a:stretch/>
        </p:blipFill>
        <p:spPr bwMode="auto">
          <a:xfrm rot="21443247">
            <a:off x="7721198" y="2156293"/>
            <a:ext cx="1019003" cy="1023553"/>
          </a:xfrm>
          <a:prstGeom prst="roundRect">
            <a:avLst>
              <a:gd name="adj" fmla="val 4983"/>
            </a:avLst>
          </a:prstGeom>
          <a:solidFill>
            <a:srgbClr val="FFFFFF"/>
          </a:solidFill>
          <a:ln>
            <a:solidFill>
              <a:schemeClr val="accent6">
                <a:lumMod val="75000"/>
              </a:schemeClr>
            </a:solidFill>
          </a:ln>
          <a:effectLst>
            <a:outerShdw blurRad="292100" dist="139700" dir="2700000" algn="tl" rotWithShape="0">
              <a:srgbClr val="333333">
                <a:alpha val="65000"/>
              </a:srgbClr>
            </a:outerShdw>
          </a:effectLst>
        </p:spPr>
      </p:pic>
      <p:pic>
        <p:nvPicPr>
          <p:cNvPr id="15394" name="Picture 34" descr="http://www.mobiletopsoft.com/images/news/blackberry_logo.gif"/>
          <p:cNvPicPr>
            <a:picLocks noChangeAspect="1" noChangeArrowheads="1"/>
          </p:cNvPicPr>
          <p:nvPr/>
        </p:nvPicPr>
        <p:blipFill rotWithShape="1">
          <a:blip r:embed="rId16" cstate="print">
            <a:extLst>
              <a:ext uri="{28A0092B-C50C-407E-A947-70E740481C1C}">
                <a14:useLocalDpi xmlns:a14="http://schemas.microsoft.com/office/drawing/2010/main" val="0"/>
              </a:ext>
            </a:extLst>
          </a:blip>
          <a:srcRect t="11388" b="24613"/>
          <a:stretch/>
        </p:blipFill>
        <p:spPr bwMode="auto">
          <a:xfrm rot="21334579">
            <a:off x="478854" y="2749834"/>
            <a:ext cx="1000152" cy="600091"/>
          </a:xfrm>
          <a:prstGeom prst="roundRect">
            <a:avLst>
              <a:gd name="adj" fmla="val 4983"/>
            </a:avLst>
          </a:prstGeom>
          <a:solidFill>
            <a:srgbClr val="FFFFFF"/>
          </a:solidFill>
          <a:ln>
            <a:solidFill>
              <a:schemeClr val="accent6">
                <a:lumMod val="75000"/>
              </a:schemeClr>
            </a:solidFill>
          </a:ln>
          <a:effectLst>
            <a:outerShdw blurRad="292100" dist="139700" dir="2700000" algn="tl" rotWithShape="0">
              <a:srgbClr val="333333">
                <a:alpha val="65000"/>
              </a:srgbClr>
            </a:outerShdw>
          </a:effectLst>
          <a:extLst/>
        </p:spPr>
      </p:pic>
    </p:spTree>
    <p:extLst>
      <p:ext uri="{BB962C8B-B14F-4D97-AF65-F5344CB8AC3E}">
        <p14:creationId xmlns:p14="http://schemas.microsoft.com/office/powerpoint/2010/main" val="327415645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a:t>
            </a:r>
            <a:endParaRPr lang="en-US" dirty="0"/>
          </a:p>
        </p:txBody>
      </p:sp>
      <p:sp>
        <p:nvSpPr>
          <p:cNvPr id="3" name="Content Placeholder 2"/>
          <p:cNvSpPr>
            <a:spLocks noGrp="1"/>
          </p:cNvSpPr>
          <p:nvPr>
            <p:ph idx="1"/>
          </p:nvPr>
        </p:nvSpPr>
        <p:spPr>
          <a:xfrm>
            <a:off x="228600" y="914400"/>
            <a:ext cx="8686800" cy="5638800"/>
          </a:xfrm>
        </p:spPr>
        <p:txBody>
          <a:bodyPr/>
          <a:lstStyle/>
          <a:p>
            <a:r>
              <a:rPr lang="en-US" dirty="0">
                <a:effectLst/>
              </a:rPr>
              <a:t>Which OS functionality is NOT kernel's responsibility</a:t>
            </a:r>
            <a:r>
              <a:rPr lang="en-US" dirty="0" smtClean="0">
                <a:effectLst/>
              </a:rPr>
              <a:t>:</a:t>
            </a:r>
            <a:endParaRPr lang="en-US" dirty="0" smtClean="0"/>
          </a:p>
          <a:p>
            <a:pPr marL="871538" lvl="1" indent="-514350">
              <a:buFont typeface="+mj-lt"/>
              <a:buAutoNum type="alphaLcParenR"/>
            </a:pPr>
            <a:r>
              <a:rPr lang="en-US" b="0" dirty="0">
                <a:effectLst/>
              </a:rPr>
              <a:t>Memory allocation and </a:t>
            </a:r>
            <a:r>
              <a:rPr lang="en-US" b="0" dirty="0" smtClean="0">
                <a:effectLst/>
              </a:rPr>
              <a:t>management</a:t>
            </a:r>
            <a:endParaRPr lang="en-US" dirty="0" smtClean="0"/>
          </a:p>
          <a:p>
            <a:pPr marL="871538" lvl="1" indent="-514350">
              <a:buFont typeface="+mj-lt"/>
              <a:buAutoNum type="alphaLcParenR"/>
            </a:pPr>
            <a:r>
              <a:rPr lang="en-US" b="0" dirty="0">
                <a:effectLst/>
              </a:rPr>
              <a:t>Resources' </a:t>
            </a:r>
            <a:r>
              <a:rPr lang="en-US" b="0" dirty="0" smtClean="0">
                <a:effectLst/>
              </a:rPr>
              <a:t>scheduling</a:t>
            </a:r>
          </a:p>
          <a:p>
            <a:pPr marL="871538" lvl="1" indent="-514350">
              <a:buFont typeface="+mj-lt"/>
              <a:buAutoNum type="alphaLcParenR"/>
            </a:pPr>
            <a:r>
              <a:rPr lang="en-US" b="0" dirty="0">
                <a:effectLst/>
              </a:rPr>
              <a:t>Graphical User Interface </a:t>
            </a:r>
            <a:r>
              <a:rPr lang="en-US" b="0" dirty="0" smtClean="0">
                <a:effectLst/>
              </a:rPr>
              <a:t>management</a:t>
            </a:r>
          </a:p>
          <a:p>
            <a:pPr marL="871538" lvl="1" indent="-514350">
              <a:buFont typeface="+mj-lt"/>
              <a:buAutoNum type="alphaLcParenR"/>
            </a:pPr>
            <a:r>
              <a:rPr lang="en-US" b="0" dirty="0">
                <a:effectLst/>
              </a:rPr>
              <a:t>Communication with the device </a:t>
            </a:r>
            <a:r>
              <a:rPr lang="en-US" b="0" dirty="0" smtClean="0">
                <a:effectLst/>
              </a:rPr>
              <a:t>drivers</a:t>
            </a:r>
          </a:p>
          <a:p>
            <a:pPr marL="871538" lvl="1" indent="-514350">
              <a:buFont typeface="+mj-lt"/>
              <a:buAutoNum type="alphaLcParenR"/>
            </a:pPr>
            <a:r>
              <a:rPr lang="en-US" b="0" dirty="0">
                <a:effectLst/>
              </a:rPr>
              <a:t>CPU interrupts management</a:t>
            </a:r>
            <a:r>
              <a:rPr lang="ru-RU" dirty="0"/>
              <a:t/>
            </a:r>
            <a:br>
              <a:rPr lang="ru-RU" dirty="0"/>
            </a:b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15</a:t>
            </a:fld>
            <a:endParaRPr lang="en-US" dirty="0"/>
          </a:p>
        </p:txBody>
      </p:sp>
      <p:sp>
        <p:nvSpPr>
          <p:cNvPr id="5" name="Oval 4"/>
          <p:cNvSpPr/>
          <p:nvPr/>
        </p:nvSpPr>
        <p:spPr>
          <a:xfrm>
            <a:off x="508000" y="3304309"/>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85665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Answer</a:t>
            </a:r>
            <a:endParaRPr lang="en-US" dirty="0"/>
          </a:p>
        </p:txBody>
      </p:sp>
      <p:sp>
        <p:nvSpPr>
          <p:cNvPr id="3" name="Content Placeholder 2"/>
          <p:cNvSpPr>
            <a:spLocks noGrp="1"/>
          </p:cNvSpPr>
          <p:nvPr>
            <p:ph idx="1"/>
          </p:nvPr>
        </p:nvSpPr>
        <p:spPr>
          <a:xfrm>
            <a:off x="228600" y="685800"/>
            <a:ext cx="8686800" cy="5791200"/>
          </a:xfrm>
        </p:spPr>
        <p:txBody>
          <a:bodyPr/>
          <a:lstStyle/>
          <a:p>
            <a:r>
              <a:rPr lang="en-US" sz="2800" b="0" dirty="0">
                <a:effectLst/>
              </a:rPr>
              <a:t>The OS shell provides a user interface for access to an OS's kernel services. The GUI (Graphical User Interface) and CLI (Command Line Interface) are part of the OS shell</a:t>
            </a:r>
            <a:r>
              <a:rPr lang="en-US" sz="2800" b="0" dirty="0" smtClean="0">
                <a:effectLst/>
              </a:rPr>
              <a:t>.</a:t>
            </a:r>
            <a:endParaRPr lang="en-US" sz="2800" dirty="0" smtClean="0"/>
          </a:p>
          <a:p>
            <a:r>
              <a:rPr lang="en-US" sz="2800" b="0" dirty="0" smtClean="0">
                <a:effectLst/>
              </a:rPr>
              <a:t>Some </a:t>
            </a:r>
            <a:r>
              <a:rPr lang="en-US" sz="2800" b="0" dirty="0">
                <a:effectLst/>
              </a:rPr>
              <a:t>of the kernel's main </a:t>
            </a:r>
            <a:r>
              <a:rPr lang="en-US" sz="2800" b="0" dirty="0" smtClean="0">
                <a:effectLst/>
              </a:rPr>
              <a:t>responsibilities </a:t>
            </a:r>
            <a:r>
              <a:rPr lang="en-US" sz="2800" b="0" dirty="0">
                <a:effectLst/>
              </a:rPr>
              <a:t>are memory management, device management and handling system calls.</a:t>
            </a:r>
            <a:r>
              <a:rPr lang="en-US" sz="2800" dirty="0"/>
              <a:t/>
            </a:r>
            <a:br>
              <a:rPr lang="en-US" sz="2800" dirty="0"/>
            </a:br>
            <a:r>
              <a:rPr lang="en-US" dirty="0" smtClean="0"/>
              <a:t>Information</a:t>
            </a:r>
            <a:r>
              <a:rPr lang="bg-BG" dirty="0" smtClean="0"/>
              <a:t>:</a:t>
            </a:r>
            <a:endParaRPr lang="en-US" dirty="0" smtClean="0"/>
          </a:p>
          <a:p>
            <a:pPr lvl="1"/>
            <a:r>
              <a:rPr lang="en-US" sz="2800" b="0" dirty="0" smtClean="0">
                <a:effectLst/>
                <a:hlinkClick r:id="rId2"/>
              </a:rPr>
              <a:t>http</a:t>
            </a:r>
            <a:r>
              <a:rPr lang="en-US" sz="2800" b="0" dirty="0">
                <a:effectLst/>
                <a:hlinkClick r:id="rId2"/>
              </a:rPr>
              <a:t>://en.wikipedia.org/wiki/Shell_(computing</a:t>
            </a:r>
            <a:r>
              <a:rPr lang="en-US" sz="2800" b="0" dirty="0" smtClean="0">
                <a:effectLst/>
                <a:hlinkClick r:id="rId2"/>
              </a:rPr>
              <a:t>)</a:t>
            </a:r>
            <a:endParaRPr lang="en-US" sz="2800" b="0" dirty="0" smtClean="0">
              <a:effectLst/>
            </a:endParaRPr>
          </a:p>
          <a:p>
            <a:pPr lvl="1"/>
            <a:r>
              <a:rPr lang="en-US" sz="2800" b="0" dirty="0" smtClean="0">
                <a:effectLst/>
                <a:hlinkClick r:id="rId3"/>
              </a:rPr>
              <a:t>http</a:t>
            </a:r>
            <a:r>
              <a:rPr lang="en-US" sz="2800" b="0" dirty="0">
                <a:effectLst/>
                <a:hlinkClick r:id="rId3"/>
              </a:rPr>
              <a:t>://en.wikipedia.org/wiki/Kernel_(</a:t>
            </a:r>
            <a:r>
              <a:rPr lang="en-US" sz="2800" b="0" dirty="0" smtClean="0">
                <a:effectLst/>
                <a:hlinkClick r:id="rId3"/>
              </a:rPr>
              <a:t>computer_science)</a:t>
            </a:r>
            <a:endParaRPr lang="en-US" sz="2800" b="0" dirty="0" smtClean="0">
              <a:effectLst/>
            </a:endParaRP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16</a:t>
            </a:fld>
            <a:endParaRPr lang="en-US" dirty="0"/>
          </a:p>
        </p:txBody>
      </p:sp>
    </p:spTree>
    <p:extLst>
      <p:ext uri="{BB962C8B-B14F-4D97-AF65-F5344CB8AC3E}">
        <p14:creationId xmlns:p14="http://schemas.microsoft.com/office/powerpoint/2010/main" val="156813599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90601" y="1219201"/>
            <a:ext cx="7169182" cy="2485144"/>
          </a:xfrm>
          <a:prstGeom prst="roundRect">
            <a:avLst>
              <a:gd name="adj" fmla="val 8594"/>
            </a:avLst>
          </a:prstGeom>
          <a:solidFill>
            <a:srgbClr val="FFFFFF">
              <a:shade val="85000"/>
            </a:srgbClr>
          </a:solidFill>
          <a:ln>
            <a:solidFill>
              <a:schemeClr val="accent5">
                <a:lumMod val="50000"/>
              </a:schemeClr>
            </a:solidFill>
          </a:ln>
          <a:effectLst>
            <a:reflection blurRad="12700" stA="38000" endPos="28000" dist="5000" dir="5400000" sy="-100000" algn="bl" rotWithShape="0"/>
          </a:effectLst>
        </p:spPr>
      </p:pic>
      <p:sp>
        <p:nvSpPr>
          <p:cNvPr id="2" name="Title 1"/>
          <p:cNvSpPr>
            <a:spLocks noGrp="1"/>
          </p:cNvSpPr>
          <p:nvPr>
            <p:ph type="ctrTitle"/>
          </p:nvPr>
        </p:nvSpPr>
        <p:spPr>
          <a:xfrm>
            <a:off x="609600" y="4191001"/>
            <a:ext cx="7924800" cy="685800"/>
          </a:xfrm>
        </p:spPr>
        <p:txBody>
          <a:bodyPr/>
          <a:lstStyle/>
          <a:p>
            <a:r>
              <a:rPr lang="en-US" dirty="0">
                <a:effectLst/>
              </a:rPr>
              <a:t>Software engineering and project development</a:t>
            </a:r>
            <a:endParaRPr lang="en-US" dirty="0"/>
          </a:p>
        </p:txBody>
      </p:sp>
      <p:sp>
        <p:nvSpPr>
          <p:cNvPr id="3" name="Subtitle 2"/>
          <p:cNvSpPr>
            <a:spLocks noGrp="1"/>
          </p:cNvSpPr>
          <p:nvPr>
            <p:ph type="subTitle" idx="1"/>
          </p:nvPr>
        </p:nvSpPr>
        <p:spPr>
          <a:xfrm>
            <a:off x="612792" y="5410200"/>
            <a:ext cx="7924800" cy="1026320"/>
          </a:xfrm>
        </p:spPr>
        <p:txBody>
          <a:bodyPr/>
          <a:lstStyle/>
          <a:p>
            <a:r>
              <a:rPr lang="en-US" dirty="0" smtClean="0"/>
              <a:t>Analysis</a:t>
            </a:r>
            <a:r>
              <a:rPr lang="bg-BG" dirty="0" smtClean="0"/>
              <a:t>, </a:t>
            </a:r>
            <a:r>
              <a:rPr lang="en-US" dirty="0" smtClean="0"/>
              <a:t>specification</a:t>
            </a:r>
            <a:r>
              <a:rPr lang="bg-BG" dirty="0" smtClean="0"/>
              <a:t>, </a:t>
            </a:r>
            <a:r>
              <a:rPr lang="en-US" dirty="0" smtClean="0"/>
              <a:t>designing</a:t>
            </a:r>
            <a:r>
              <a:rPr lang="bg-BG" dirty="0" smtClean="0"/>
              <a:t>, </a:t>
            </a:r>
            <a:r>
              <a:rPr lang="en-US" dirty="0" smtClean="0"/>
              <a:t>prototype</a:t>
            </a:r>
            <a:r>
              <a:rPr lang="bg-BG" dirty="0" smtClean="0"/>
              <a:t>, </a:t>
            </a:r>
            <a:r>
              <a:rPr lang="en-US" dirty="0" smtClean="0"/>
              <a:t>implementation</a:t>
            </a:r>
            <a:r>
              <a:rPr lang="bg-BG" dirty="0" smtClean="0"/>
              <a:t>, </a:t>
            </a:r>
            <a:r>
              <a:rPr lang="en-US" dirty="0" smtClean="0"/>
              <a:t>testing</a:t>
            </a:r>
            <a:r>
              <a:rPr lang="bg-BG" dirty="0" smtClean="0"/>
              <a:t>, </a:t>
            </a:r>
            <a:r>
              <a:rPr lang="en-US" dirty="0" smtClean="0"/>
              <a:t>support</a:t>
            </a:r>
            <a:r>
              <a:rPr lang="bg-BG" dirty="0" smtClean="0"/>
              <a:t>, …</a:t>
            </a:r>
            <a:endParaRPr lang="en-US" dirty="0"/>
          </a:p>
        </p:txBody>
      </p:sp>
    </p:spTree>
    <p:extLst>
      <p:ext uri="{BB962C8B-B14F-4D97-AF65-F5344CB8AC3E}">
        <p14:creationId xmlns:p14="http://schemas.microsoft.com/office/powerpoint/2010/main" val="248245084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52600" y="38100"/>
            <a:ext cx="7086600" cy="838200"/>
          </a:xfrm>
        </p:spPr>
        <p:txBody>
          <a:bodyPr/>
          <a:lstStyle/>
          <a:p>
            <a:r>
              <a:rPr lang="en-US" dirty="0" smtClean="0"/>
              <a:t>Question</a:t>
            </a:r>
            <a:endParaRPr lang="en-US" dirty="0"/>
          </a:p>
        </p:txBody>
      </p:sp>
      <p:sp>
        <p:nvSpPr>
          <p:cNvPr id="3" name="Content Placeholder 2"/>
          <p:cNvSpPr>
            <a:spLocks noGrp="1"/>
          </p:cNvSpPr>
          <p:nvPr>
            <p:ph idx="1"/>
          </p:nvPr>
        </p:nvSpPr>
        <p:spPr>
          <a:xfrm>
            <a:off x="152400" y="685800"/>
            <a:ext cx="8686800" cy="5638800"/>
          </a:xfrm>
        </p:spPr>
        <p:txBody>
          <a:bodyPr/>
          <a:lstStyle/>
          <a:p>
            <a:r>
              <a:rPr lang="en-US" sz="2800" dirty="0">
                <a:effectLst/>
              </a:rPr>
              <a:t>Which recommendation is NOT a rule of Extreme Programming (XP</a:t>
            </a:r>
            <a:r>
              <a:rPr lang="en-US" sz="2800" dirty="0" smtClean="0">
                <a:effectLst/>
              </a:rPr>
              <a:t>):</a:t>
            </a:r>
            <a:endParaRPr lang="en-US" sz="2800" dirty="0" smtClean="0"/>
          </a:p>
          <a:p>
            <a:pPr marL="871538" lvl="1" indent="-514350">
              <a:buFont typeface="+mj-lt"/>
              <a:buAutoNum type="alphaLcParenR"/>
            </a:pPr>
            <a:r>
              <a:rPr lang="en-US" sz="2800" b="0" dirty="0" smtClean="0">
                <a:effectLst/>
              </a:rPr>
              <a:t>Make frequent small releases</a:t>
            </a:r>
          </a:p>
          <a:p>
            <a:pPr marL="871538" lvl="1" indent="-514350">
              <a:buFont typeface="+mj-lt"/>
              <a:buAutoNum type="alphaLcParenR"/>
            </a:pPr>
            <a:r>
              <a:rPr lang="en-US" sz="2800" b="0" dirty="0" smtClean="0">
                <a:effectLst/>
              </a:rPr>
              <a:t>Move </a:t>
            </a:r>
            <a:r>
              <a:rPr lang="en-US" sz="2800" b="0" dirty="0">
                <a:effectLst/>
              </a:rPr>
              <a:t>people around domains so that no knowledge is privilege of only one </a:t>
            </a:r>
            <a:r>
              <a:rPr lang="en-US" sz="2800" b="0" dirty="0" smtClean="0">
                <a:effectLst/>
              </a:rPr>
              <a:t>person</a:t>
            </a:r>
            <a:endParaRPr lang="en-US" sz="2800" dirty="0" smtClean="0"/>
          </a:p>
          <a:p>
            <a:pPr marL="871538" lvl="1" indent="-514350">
              <a:buFont typeface="+mj-lt"/>
              <a:buAutoNum type="alphaLcParenR"/>
            </a:pPr>
            <a:r>
              <a:rPr lang="en-US" sz="2800" b="0" dirty="0">
                <a:effectLst/>
              </a:rPr>
              <a:t>All production code should be pair </a:t>
            </a:r>
            <a:r>
              <a:rPr lang="en-US" sz="2800" b="0" dirty="0" smtClean="0">
                <a:effectLst/>
              </a:rPr>
              <a:t>programmed</a:t>
            </a:r>
          </a:p>
          <a:p>
            <a:pPr marL="871538" lvl="1" indent="-514350">
              <a:buFont typeface="+mj-lt"/>
              <a:buAutoNum type="alphaLcParenR"/>
            </a:pPr>
            <a:r>
              <a:rPr lang="en-US" sz="2800" b="0" dirty="0">
                <a:effectLst/>
              </a:rPr>
              <a:t>Plan and implement in advance functionality that might be needed in the future</a:t>
            </a:r>
            <a:endParaRPr lang="en-US" sz="2800"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18</a:t>
            </a:fld>
            <a:endParaRPr lang="en-US" dirty="0"/>
          </a:p>
        </p:txBody>
      </p:sp>
      <p:sp>
        <p:nvSpPr>
          <p:cNvPr id="5" name="Oval 4"/>
          <p:cNvSpPr/>
          <p:nvPr/>
        </p:nvSpPr>
        <p:spPr>
          <a:xfrm>
            <a:off x="381000" y="4045527"/>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61737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Answer</a:t>
            </a:r>
            <a:endParaRPr lang="en-US" dirty="0"/>
          </a:p>
        </p:txBody>
      </p:sp>
      <p:sp>
        <p:nvSpPr>
          <p:cNvPr id="3" name="Content Placeholder 2"/>
          <p:cNvSpPr>
            <a:spLocks noGrp="1"/>
          </p:cNvSpPr>
          <p:nvPr>
            <p:ph idx="1"/>
          </p:nvPr>
        </p:nvSpPr>
        <p:spPr/>
        <p:txBody>
          <a:bodyPr/>
          <a:lstStyle/>
          <a:p>
            <a:r>
              <a:rPr lang="en-US" b="0" dirty="0">
                <a:effectLst/>
              </a:rPr>
              <a:t>When doing the system design, keep it uncluttered with extra stuff you guess will be used later. Only 10% of that extra stuff will ever get used, so you are wasting 90% of your time. Keeping your code ready for unexpected changes is about simple design. Adding extra flexibility beyond what you need now always makes a design more complex</a:t>
            </a:r>
            <a:r>
              <a:rPr lang="en-US" b="0" dirty="0" smtClean="0">
                <a:effectLst/>
              </a:rPr>
              <a:t>.</a:t>
            </a:r>
          </a:p>
          <a:p>
            <a:r>
              <a:rPr lang="en-US" dirty="0" smtClean="0"/>
              <a:t>Information</a:t>
            </a:r>
            <a:r>
              <a:rPr lang="bg-BG" dirty="0" smtClean="0"/>
              <a:t>:</a:t>
            </a:r>
            <a:endParaRPr lang="en-US" dirty="0" smtClean="0"/>
          </a:p>
          <a:p>
            <a:pPr lvl="1"/>
            <a:r>
              <a:rPr lang="en-US" sz="2800" dirty="0">
                <a:effectLst/>
                <a:hlinkClick r:id="rId2"/>
              </a:rPr>
              <a:t>http://www.extremeprogramming.org/rules.html</a:t>
            </a:r>
            <a:endParaRPr lang="bg-BG" sz="2800"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19</a:t>
            </a:fld>
            <a:endParaRPr lang="en-US" dirty="0"/>
          </a:p>
        </p:txBody>
      </p:sp>
    </p:spTree>
    <p:extLst>
      <p:ext uri="{BB962C8B-B14F-4D97-AF65-F5344CB8AC3E}">
        <p14:creationId xmlns:p14="http://schemas.microsoft.com/office/powerpoint/2010/main" val="236349390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4876800"/>
            <a:ext cx="7924800" cy="685800"/>
          </a:xfrm>
        </p:spPr>
        <p:txBody>
          <a:bodyPr/>
          <a:lstStyle/>
          <a:p>
            <a:r>
              <a:rPr lang="en-US" dirty="0" smtClean="0"/>
              <a:t>Computer systems</a:t>
            </a:r>
            <a:endParaRPr lang="en-US" dirty="0"/>
          </a:p>
        </p:txBody>
      </p:sp>
      <p:sp>
        <p:nvSpPr>
          <p:cNvPr id="3" name="Subtitle 2"/>
          <p:cNvSpPr>
            <a:spLocks noGrp="1"/>
          </p:cNvSpPr>
          <p:nvPr>
            <p:ph type="subTitle" idx="1"/>
          </p:nvPr>
        </p:nvSpPr>
        <p:spPr>
          <a:xfrm>
            <a:off x="609600" y="5603079"/>
            <a:ext cx="7924800" cy="569120"/>
          </a:xfrm>
        </p:spPr>
        <p:txBody>
          <a:bodyPr/>
          <a:lstStyle/>
          <a:p>
            <a:r>
              <a:rPr lang="en-US" smtClean="0"/>
              <a:t>Hardware</a:t>
            </a:r>
            <a:endParaRPr lang="en-US" dirty="0"/>
          </a:p>
        </p:txBody>
      </p:sp>
      <p:pic>
        <p:nvPicPr>
          <p:cNvPr id="1031"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97966" y="949679"/>
            <a:ext cx="3806017" cy="36124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3"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1315045">
            <a:off x="905401" y="827860"/>
            <a:ext cx="3581400" cy="3612489"/>
          </a:xfrm>
          <a:prstGeom prst="rect">
            <a:avLst/>
          </a:prstGeom>
          <a:noFill/>
          <a:ln>
            <a:noFill/>
          </a:ln>
          <a:effectLst>
            <a:glow rad="152400">
              <a:schemeClr val="accent4">
                <a:satMod val="175000"/>
                <a:alpha val="1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2438781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4800601"/>
            <a:ext cx="7924800" cy="685800"/>
          </a:xfrm>
        </p:spPr>
        <p:txBody>
          <a:bodyPr/>
          <a:lstStyle/>
          <a:p>
            <a:r>
              <a:rPr lang="en-US" dirty="0">
                <a:effectLst/>
              </a:rPr>
              <a:t>Compressing and decompressing data</a:t>
            </a:r>
            <a:endParaRPr lang="en-US" dirty="0"/>
          </a:p>
        </p:txBody>
      </p:sp>
      <p:sp>
        <p:nvSpPr>
          <p:cNvPr id="3" name="Subtitle 2"/>
          <p:cNvSpPr>
            <a:spLocks noGrp="1"/>
          </p:cNvSpPr>
          <p:nvPr>
            <p:ph type="subTitle" idx="1"/>
          </p:nvPr>
        </p:nvSpPr>
        <p:spPr>
          <a:xfrm>
            <a:off x="602408" y="5943600"/>
            <a:ext cx="7924800" cy="569120"/>
          </a:xfrm>
        </p:spPr>
        <p:txBody>
          <a:bodyPr/>
          <a:lstStyle/>
          <a:p>
            <a:r>
              <a:rPr lang="en-US" dirty="0" smtClean="0"/>
              <a:t>Algorithm for compression</a:t>
            </a:r>
            <a:r>
              <a:rPr lang="bg-BG" dirty="0" smtClean="0"/>
              <a:t>, </a:t>
            </a:r>
            <a:r>
              <a:rPr lang="en-US" dirty="0" err="1" smtClean="0"/>
              <a:t>archivation</a:t>
            </a:r>
            <a:r>
              <a:rPr lang="en-US" dirty="0" smtClean="0"/>
              <a:t> software</a:t>
            </a:r>
            <a:endParaRPr lang="en-US" dirty="0"/>
          </a:p>
        </p:txBody>
      </p:sp>
      <p:pic>
        <p:nvPicPr>
          <p:cNvPr id="19458" name="Picture 2" descr="http://www.di.ens.fr/~cherniav/images/data.jpg"/>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rcRect/>
          <a:stretch>
            <a:fillRect/>
          </a:stretch>
        </p:blipFill>
        <p:spPr bwMode="auto">
          <a:xfrm>
            <a:off x="807155" y="1257299"/>
            <a:ext cx="3829050" cy="3009901"/>
          </a:xfrm>
          <a:prstGeom prst="roundRect">
            <a:avLst>
              <a:gd name="adj" fmla="val 3915"/>
            </a:avLst>
          </a:prstGeom>
          <a:noFill/>
          <a:ln>
            <a:noFill/>
          </a:ln>
          <a:effectLst>
            <a:outerShdw blurRad="127000" dist="38100" dir="2700000" algn="ctr">
              <a:srgbClr val="000000">
                <a:alpha val="45000"/>
              </a:srgbClr>
            </a:outerShdw>
          </a:effectLst>
          <a:scene3d>
            <a:camera prst="perspectiveContrastingRightFacing">
              <a:rot lat="20885729" lon="20316383" rev="21463455"/>
            </a:camera>
            <a:lightRig rig="soft" dir="t">
              <a:rot lat="0" lon="0" rev="0"/>
            </a:lightRig>
          </a:scene3d>
          <a:sp3d prstMaterial="translucentPowder">
            <a:bevelT w="203200" h="50800" prst="softRound"/>
          </a:sp3d>
          <a:extLst>
            <a:ext uri="{909E8E84-426E-40DD-AFC4-6F175D3DCCD1}">
              <a14:hiddenFill xmlns:a14="http://schemas.microsoft.com/office/drawing/2010/main">
                <a:solidFill>
                  <a:srgbClr val="FFFFFF"/>
                </a:solidFill>
              </a14:hiddenFill>
            </a:ext>
          </a:extLst>
        </p:spPr>
      </p:pic>
      <p:pic>
        <p:nvPicPr>
          <p:cNvPr id="19460" name="Picture 4" descr="http://web.mit.edu/newsoffice/images/article_images/20091217161424-4.jpg"/>
          <p:cNvPicPr>
            <a:picLocks noChangeAspect="1" noChangeArrowheads="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3987800" y="1143000"/>
            <a:ext cx="4165600" cy="3124200"/>
          </a:xfrm>
          <a:prstGeom prst="roundRect">
            <a:avLst>
              <a:gd name="adj" fmla="val 3659"/>
            </a:avLst>
          </a:prstGeom>
          <a:noFill/>
          <a:ln>
            <a:noFill/>
          </a:ln>
          <a:effectLst>
            <a:outerShdw blurRad="127000" dist="38100" dir="2700000" algn="ctr">
              <a:srgbClr val="000000">
                <a:alpha val="45000"/>
              </a:srgbClr>
            </a:outerShdw>
          </a:effectLst>
          <a:scene3d>
            <a:camera prst="perspectiveFront" fov="2700000">
              <a:rot lat="20376001" lon="1938000" rev="20712002"/>
            </a:camera>
            <a:lightRig rig="soft" dir="t">
              <a:rot lat="0" lon="0" rev="0"/>
            </a:lightRig>
          </a:scene3d>
          <a:sp3d prstMaterial="translucentPowder">
            <a:bevelT w="203200" h="50800" prst="softRound"/>
          </a:sp3d>
          <a:extLst>
            <a:ext uri="{909E8E84-426E-40DD-AFC4-6F175D3DCCD1}">
              <a14:hiddenFill xmlns:a14="http://schemas.microsoft.com/office/drawing/2010/main">
                <a:solidFill>
                  <a:srgbClr val="FFFFFF"/>
                </a:solidFill>
              </a14:hiddenFill>
            </a:ext>
          </a:extLst>
        </p:spPr>
      </p:pic>
      <p:pic>
        <p:nvPicPr>
          <p:cNvPr id="19462" name="Picture 6" descr="http://t2.gstatic.com/images?q=tbn:NyRmokIuyyzZhM:http://portableapps.com/files/images/logos/7-zip.png&amp;t=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21191018">
            <a:off x="1707953" y="846144"/>
            <a:ext cx="1041597" cy="593711"/>
          </a:xfrm>
          <a:prstGeom prst="roundRect">
            <a:avLst>
              <a:gd name="adj" fmla="val 10429"/>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9464" name="Picture 8" descr="http://t2.gstatic.com/images?q=tbn:rGUKQ6YrwerA5M:http://img.photobucket.com/albums/v63/umaranjum/Feburary/gzip3d.png&amp;t=1"/>
          <p:cNvPicPr>
            <a:picLocks noChangeAspect="1" noChangeArrowheads="1"/>
          </p:cNvPicPr>
          <p:nvPr/>
        </p:nvPicPr>
        <p:blipFill>
          <a:blip r:embed="rId7">
            <a:extLst>
              <a:ext uri="{BEBA8EAE-BF5A-486C-A8C5-ECC9F3942E4B}">
                <a14:imgProps xmlns:a14="http://schemas.microsoft.com/office/drawing/2010/main">
                  <a14:imgLayer r:embed="rId8">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rot="21326303">
            <a:off x="3476297" y="3677088"/>
            <a:ext cx="1085019" cy="717293"/>
          </a:xfrm>
          <a:prstGeom prst="roundRect">
            <a:avLst>
              <a:gd name="adj" fmla="val 10429"/>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9466" name="Picture 10" descr="http://www.hbp.com/images/winzip_logo.jp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rot="21421823">
            <a:off x="7315626" y="3625342"/>
            <a:ext cx="738721" cy="792446"/>
          </a:xfrm>
          <a:prstGeom prst="roundRect">
            <a:avLst>
              <a:gd name="adj" fmla="val 10429"/>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9468" name="Picture 12" descr="http://2.bp.blogspot.com/_QCueOts1jT0/Sfn0fQih-1I/AAAAAAAACXU/glsUpttVkdc/s400/winrar.jpg"/>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a:stretch/>
        </p:blipFill>
        <p:spPr bwMode="auto">
          <a:xfrm rot="366306">
            <a:off x="652481" y="3465239"/>
            <a:ext cx="1010375" cy="945507"/>
          </a:xfrm>
          <a:prstGeom prst="roundRect">
            <a:avLst>
              <a:gd name="adj" fmla="val 5210"/>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9470" name="Picture 14" descr="http://t0.gstatic.com/images?q=tbn:ANd9GcRYfS27MIn7aBAIBzHUSQNX0rqpZrAwzog5vjLw9st7CqFwD74&amp;t=1&amp;usg=__0MYBxnhHsso04yawZHG5FYwbhzs="/>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rot="20893829">
            <a:off x="7423546" y="827000"/>
            <a:ext cx="976846" cy="1355263"/>
          </a:xfrm>
          <a:prstGeom prst="roundRect">
            <a:avLst>
              <a:gd name="adj" fmla="val 10429"/>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9472" name="Picture 16" descr="http://1.bp.blogspot.com/_WDytkVEEwXI/TJd4ylKFF8I/AAAAAAAACAw/Qt7TMFxomhg/s1600/WinISO.jp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rot="21359808">
            <a:off x="4205612" y="1249824"/>
            <a:ext cx="718392" cy="993954"/>
          </a:xfrm>
          <a:prstGeom prst="roundRect">
            <a:avLst>
              <a:gd name="adj" fmla="val 10429"/>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9476" name="Picture 20" descr="http://al-wed.com/prodownload/n915.pn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rot="168128">
            <a:off x="5308255" y="3625108"/>
            <a:ext cx="1228846" cy="688666"/>
          </a:xfrm>
          <a:prstGeom prst="roundRect">
            <a:avLst>
              <a:gd name="adj" fmla="val 10429"/>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98635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a:t>
            </a:r>
            <a:endParaRPr lang="en-US" dirty="0"/>
          </a:p>
        </p:txBody>
      </p:sp>
      <p:sp>
        <p:nvSpPr>
          <p:cNvPr id="3" name="Content Placeholder 2"/>
          <p:cNvSpPr>
            <a:spLocks noGrp="1"/>
          </p:cNvSpPr>
          <p:nvPr>
            <p:ph idx="1"/>
          </p:nvPr>
        </p:nvSpPr>
        <p:spPr>
          <a:xfrm>
            <a:off x="228600" y="914400"/>
            <a:ext cx="8686800" cy="5638800"/>
          </a:xfrm>
        </p:spPr>
        <p:txBody>
          <a:bodyPr/>
          <a:lstStyle/>
          <a:p>
            <a:r>
              <a:rPr lang="en-US" dirty="0">
                <a:effectLst/>
              </a:rPr>
              <a:t>Which one is true about Run - length encoding</a:t>
            </a:r>
            <a:r>
              <a:rPr lang="en-US" dirty="0" smtClean="0">
                <a:effectLst/>
              </a:rPr>
              <a:t>?</a:t>
            </a:r>
            <a:endParaRPr lang="en-US" dirty="0" smtClean="0"/>
          </a:p>
          <a:p>
            <a:pPr marL="871538" lvl="1" indent="-514350">
              <a:buFont typeface="+mj-lt"/>
              <a:buAutoNum type="alphaLcParenR"/>
            </a:pPr>
            <a:r>
              <a:rPr lang="en-US" b="0" dirty="0">
                <a:effectLst/>
              </a:rPr>
              <a:t>misses not important details</a:t>
            </a:r>
            <a:endParaRPr lang="en-US" dirty="0" smtClean="0"/>
          </a:p>
          <a:p>
            <a:pPr marL="871538" lvl="1" indent="-514350">
              <a:buFont typeface="+mj-lt"/>
              <a:buAutoNum type="alphaLcParenR"/>
            </a:pPr>
            <a:r>
              <a:rPr lang="en-US" b="0" dirty="0">
                <a:effectLst/>
              </a:rPr>
              <a:t>avoid repetition of same elements</a:t>
            </a:r>
            <a:endParaRPr lang="en-US" dirty="0" smtClean="0"/>
          </a:p>
          <a:p>
            <a:pPr marL="871538" lvl="1" indent="-514350">
              <a:buFont typeface="+mj-lt"/>
              <a:buAutoNum type="alphaLcParenR"/>
            </a:pPr>
            <a:r>
              <a:rPr lang="en-US" b="0" dirty="0">
                <a:effectLst/>
              </a:rPr>
              <a:t>round not important bits</a:t>
            </a:r>
            <a:endParaRPr lang="en-US" dirty="0" smtClean="0"/>
          </a:p>
          <a:p>
            <a:pPr marL="871538" lvl="1" indent="-514350">
              <a:buFont typeface="+mj-lt"/>
              <a:buAutoNum type="alphaLcParenR"/>
            </a:pPr>
            <a:r>
              <a:rPr lang="en-US" b="0" dirty="0">
                <a:effectLst/>
              </a:rPr>
              <a:t>cuts the end of the </a:t>
            </a:r>
            <a:r>
              <a:rPr lang="en-US" b="0" dirty="0" smtClean="0">
                <a:effectLst/>
              </a:rPr>
              <a:t>file</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21</a:t>
            </a:fld>
            <a:endParaRPr lang="en-US" dirty="0"/>
          </a:p>
        </p:txBody>
      </p:sp>
      <p:sp>
        <p:nvSpPr>
          <p:cNvPr id="5" name="Oval 4"/>
          <p:cNvSpPr/>
          <p:nvPr/>
        </p:nvSpPr>
        <p:spPr>
          <a:xfrm>
            <a:off x="495300" y="2699659"/>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56605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Answer</a:t>
            </a:r>
            <a:endParaRPr lang="en-US" dirty="0"/>
          </a:p>
        </p:txBody>
      </p:sp>
      <p:sp>
        <p:nvSpPr>
          <p:cNvPr id="3" name="Content Placeholder 2"/>
          <p:cNvSpPr>
            <a:spLocks noGrp="1"/>
          </p:cNvSpPr>
          <p:nvPr>
            <p:ph idx="1"/>
          </p:nvPr>
        </p:nvSpPr>
        <p:spPr/>
        <p:txBody>
          <a:bodyPr/>
          <a:lstStyle/>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r>
              <a:rPr lang="en-US" dirty="0" smtClean="0"/>
              <a:t>Information</a:t>
            </a:r>
            <a:r>
              <a:rPr lang="bg-BG" dirty="0" smtClean="0"/>
              <a:t>:</a:t>
            </a:r>
            <a:endParaRPr lang="en-US" dirty="0" smtClean="0"/>
          </a:p>
          <a:p>
            <a:pPr lvl="1"/>
            <a:r>
              <a:rPr lang="en-US" sz="2800" dirty="0">
                <a:hlinkClick r:id="rId2"/>
              </a:rPr>
              <a:t>http://</a:t>
            </a:r>
            <a:r>
              <a:rPr lang="en-US" sz="2800" dirty="0" smtClean="0">
                <a:hlinkClick r:id="rId2"/>
              </a:rPr>
              <a:t>en.wikipedia.org/wiki/Data_compression</a:t>
            </a:r>
            <a:endParaRPr lang="bg-BG" sz="2800"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22</a:t>
            </a:fld>
            <a:endParaRPr lang="en-US" dirty="0"/>
          </a:p>
        </p:txBody>
      </p:sp>
    </p:spTree>
    <p:extLst>
      <p:ext uri="{BB962C8B-B14F-4D97-AF65-F5344CB8AC3E}">
        <p14:creationId xmlns:p14="http://schemas.microsoft.com/office/powerpoint/2010/main" val="310072597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6220" y="1219200"/>
            <a:ext cx="7924800" cy="685800"/>
          </a:xfrm>
        </p:spPr>
        <p:txBody>
          <a:bodyPr/>
          <a:lstStyle/>
          <a:p>
            <a:r>
              <a:rPr lang="en-US" dirty="0">
                <a:effectLst/>
              </a:rPr>
              <a:t>Text processing </a:t>
            </a:r>
            <a:r>
              <a:rPr lang="en-US" dirty="0" smtClean="0">
                <a:effectLst/>
              </a:rPr>
              <a:t>software</a:t>
            </a:r>
            <a:endParaRPr lang="en-US" dirty="0"/>
          </a:p>
        </p:txBody>
      </p:sp>
      <p:sp>
        <p:nvSpPr>
          <p:cNvPr id="3" name="Subtitle 2"/>
          <p:cNvSpPr>
            <a:spLocks noGrp="1"/>
          </p:cNvSpPr>
          <p:nvPr>
            <p:ph type="subTitle" idx="1"/>
          </p:nvPr>
        </p:nvSpPr>
        <p:spPr>
          <a:xfrm>
            <a:off x="619667" y="2286000"/>
            <a:ext cx="7924800" cy="873920"/>
          </a:xfrm>
        </p:spPr>
        <p:txBody>
          <a:bodyPr/>
          <a:lstStyle/>
          <a:p>
            <a:r>
              <a:rPr lang="en-US" dirty="0" smtClean="0"/>
              <a:t>File formats</a:t>
            </a:r>
            <a:r>
              <a:rPr lang="bg-BG" dirty="0" smtClean="0"/>
              <a:t>, </a:t>
            </a:r>
            <a:r>
              <a:rPr lang="en-US" dirty="0" smtClean="0"/>
              <a:t>text</a:t>
            </a:r>
            <a:r>
              <a:rPr lang="bg-BG" dirty="0" smtClean="0"/>
              <a:t>, </a:t>
            </a:r>
            <a:r>
              <a:rPr lang="en-US" dirty="0" smtClean="0"/>
              <a:t>tables</a:t>
            </a:r>
            <a:r>
              <a:rPr lang="bg-BG" dirty="0" smtClean="0"/>
              <a:t>, </a:t>
            </a:r>
            <a:r>
              <a:rPr lang="en-US" dirty="0" smtClean="0"/>
              <a:t>figures</a:t>
            </a:r>
            <a:r>
              <a:rPr lang="bg-BG" dirty="0" smtClean="0"/>
              <a:t>, …</a:t>
            </a:r>
            <a:endParaRPr lang="en-US" dirty="0"/>
          </a:p>
        </p:txBody>
      </p:sp>
      <p:pic>
        <p:nvPicPr>
          <p:cNvPr id="22530" name="Picture 2" descr="http://www.binbin.net/photos/generic/ele/electronic-word-processing-typewriter.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23738" y="3492776"/>
            <a:ext cx="3467100" cy="2831824"/>
          </a:xfrm>
          <a:prstGeom prst="roundRect">
            <a:avLst>
              <a:gd name="adj" fmla="val 3910"/>
            </a:avLst>
          </a:prstGeom>
          <a:noFill/>
          <a:extLst>
            <a:ext uri="{909E8E84-426E-40DD-AFC4-6F175D3DCCD1}">
              <a14:hiddenFill xmlns:a14="http://schemas.microsoft.com/office/drawing/2010/main">
                <a:solidFill>
                  <a:srgbClr val="FFFFFF"/>
                </a:solidFill>
              </a14:hiddenFill>
            </a:ext>
          </a:extLst>
        </p:spPr>
      </p:pic>
      <p:pic>
        <p:nvPicPr>
          <p:cNvPr id="22532" name="Picture 4" descr="http://www.altoonaridgelodge.com/images/MS-Wor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332866">
            <a:off x="768725" y="3751179"/>
            <a:ext cx="2438400" cy="256027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2534" name="Picture 6" descr="http://ui.openoffice.org/VisualDesign/gifs/Icons/OOo30_final_mimetype/Galaxy_OOo3_writer-doc_256.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21287559">
            <a:off x="6019920" y="3800053"/>
            <a:ext cx="2419732" cy="241973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266955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a:t>
            </a:r>
            <a:endParaRPr lang="en-US" dirty="0"/>
          </a:p>
        </p:txBody>
      </p:sp>
      <p:sp>
        <p:nvSpPr>
          <p:cNvPr id="3" name="Content Placeholder 2"/>
          <p:cNvSpPr>
            <a:spLocks noGrp="1"/>
          </p:cNvSpPr>
          <p:nvPr>
            <p:ph idx="1"/>
          </p:nvPr>
        </p:nvSpPr>
        <p:spPr>
          <a:xfrm>
            <a:off x="228600" y="914400"/>
            <a:ext cx="8686800" cy="5638800"/>
          </a:xfrm>
        </p:spPr>
        <p:txBody>
          <a:bodyPr/>
          <a:lstStyle/>
          <a:p>
            <a:r>
              <a:rPr lang="en-US" sz="2800" dirty="0" smtClean="0">
                <a:effectLst/>
              </a:rPr>
              <a:t>Which </a:t>
            </a:r>
            <a:r>
              <a:rPr lang="en-US" sz="2800" dirty="0">
                <a:effectLst/>
              </a:rPr>
              <a:t>is true about </a:t>
            </a:r>
            <a:r>
              <a:rPr lang="en-US" sz="2800" dirty="0" smtClean="0"/>
              <a:t>Google  Docs</a:t>
            </a:r>
          </a:p>
          <a:p>
            <a:pPr marL="871538" lvl="1" indent="-514350">
              <a:buFont typeface="+mj-lt"/>
              <a:buAutoNum type="alphaLcParenR"/>
            </a:pPr>
            <a:r>
              <a:rPr lang="en-US" sz="2400" b="0" dirty="0">
                <a:effectLst/>
              </a:rPr>
              <a:t>Documents, spreadsheets, presentations can be created with Google Docs</a:t>
            </a:r>
            <a:r>
              <a:rPr lang="en-US" sz="2400" b="0" dirty="0" smtClean="0">
                <a:effectLst/>
              </a:rPr>
              <a:t>;</a:t>
            </a:r>
          </a:p>
          <a:p>
            <a:pPr marL="871538" lvl="1" indent="-514350">
              <a:buFont typeface="+mj-lt"/>
              <a:buAutoNum type="alphaLcParenR"/>
            </a:pPr>
            <a:r>
              <a:rPr lang="en-US" sz="2400" b="0" dirty="0">
                <a:effectLst/>
              </a:rPr>
              <a:t>Documents, spreadsheets, presentations can be imported through the web interface or sent via </a:t>
            </a:r>
            <a:r>
              <a:rPr lang="en-US" sz="2400" b="0" dirty="0" smtClean="0">
                <a:effectLst/>
              </a:rPr>
              <a:t>email</a:t>
            </a:r>
          </a:p>
          <a:p>
            <a:pPr marL="871538" lvl="1" indent="-514350">
              <a:buFont typeface="+mj-lt"/>
              <a:buAutoNum type="alphaLcParenR"/>
            </a:pPr>
            <a:r>
              <a:rPr lang="en-US" sz="2400" b="0" dirty="0">
                <a:effectLst/>
              </a:rPr>
              <a:t>Google Docs always highlights changes, made by a particular editor in real time during a writing session</a:t>
            </a:r>
            <a:r>
              <a:rPr lang="en-US" sz="2400" b="0" dirty="0" smtClean="0">
                <a:effectLst/>
              </a:rPr>
              <a:t>;</a:t>
            </a:r>
          </a:p>
          <a:p>
            <a:pPr marL="871538" lvl="1" indent="-514350">
              <a:buFont typeface="+mj-lt"/>
              <a:buAutoNum type="alphaLcParenR"/>
            </a:pPr>
            <a:r>
              <a:rPr lang="en-US" sz="2400" b="0" dirty="0">
                <a:effectLst/>
              </a:rPr>
              <a:t>a) and b) are correct</a:t>
            </a:r>
            <a:r>
              <a:rPr lang="en-US" sz="2400" b="0" dirty="0" smtClean="0">
                <a:effectLst/>
              </a:rPr>
              <a:t>;</a:t>
            </a:r>
          </a:p>
          <a:p>
            <a:pPr marL="871538" lvl="1" indent="-514350">
              <a:buFont typeface="+mj-lt"/>
              <a:buAutoNum type="alphaLcParenR"/>
            </a:pPr>
            <a:r>
              <a:rPr lang="en-US" sz="2400" b="0" dirty="0">
                <a:effectLst/>
              </a:rPr>
              <a:t>a) and c) are correct</a:t>
            </a:r>
            <a:r>
              <a:rPr lang="en-US" sz="2400" b="0" dirty="0" smtClean="0">
                <a:effectLst/>
              </a:rPr>
              <a:t>;</a:t>
            </a:r>
          </a:p>
          <a:p>
            <a:pPr marL="871538" lvl="1" indent="-514350">
              <a:buFont typeface="+mj-lt"/>
              <a:buAutoNum type="alphaLcParenR"/>
            </a:pPr>
            <a:r>
              <a:rPr lang="en-US" sz="2400" b="0" dirty="0">
                <a:effectLst/>
              </a:rPr>
              <a:t>All of the above are correct.</a:t>
            </a:r>
            <a:endParaRPr lang="en-US" sz="2400"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24</a:t>
            </a:fld>
            <a:endParaRPr lang="en-US" dirty="0"/>
          </a:p>
        </p:txBody>
      </p:sp>
      <p:sp>
        <p:nvSpPr>
          <p:cNvPr id="5" name="Oval 4"/>
          <p:cNvSpPr/>
          <p:nvPr/>
        </p:nvSpPr>
        <p:spPr>
          <a:xfrm>
            <a:off x="495300" y="4267200"/>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681629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Answer</a:t>
            </a:r>
            <a:endParaRPr lang="en-US" dirty="0"/>
          </a:p>
        </p:txBody>
      </p:sp>
      <p:sp>
        <p:nvSpPr>
          <p:cNvPr id="3" name="Content Placeholder 2"/>
          <p:cNvSpPr>
            <a:spLocks noGrp="1"/>
          </p:cNvSpPr>
          <p:nvPr>
            <p:ph idx="1"/>
          </p:nvPr>
        </p:nvSpPr>
        <p:spPr/>
        <p:txBody>
          <a:bodyPr/>
          <a:lstStyle/>
          <a:p>
            <a:r>
              <a:rPr lang="en-US" b="0" dirty="0">
                <a:effectLst/>
              </a:rPr>
              <a:t>Google Docs is Google's "software as a service" office suite. Documents, spreadsheets, presentations can be created with Google Docs, imported through the web interface, or sent via email. There is no way to highlight changes made by a particular editor in real time during a writing session, nor a way to jump to the changes made. </a:t>
            </a:r>
            <a:endParaRPr lang="en-US" dirty="0" smtClean="0"/>
          </a:p>
          <a:p>
            <a:r>
              <a:rPr lang="en-US" dirty="0" smtClean="0"/>
              <a:t>Information</a:t>
            </a:r>
            <a:r>
              <a:rPr lang="bg-BG" dirty="0" smtClean="0"/>
              <a:t>:</a:t>
            </a:r>
            <a:endParaRPr lang="en-US" dirty="0" smtClean="0"/>
          </a:p>
          <a:p>
            <a:pPr lvl="1"/>
            <a:r>
              <a:rPr lang="en-US" sz="2800" dirty="0">
                <a:effectLst/>
                <a:hlinkClick r:id="rId2"/>
              </a:rPr>
              <a:t>http://en.wikipedia.org/wiki/Google_Docs</a:t>
            </a:r>
            <a:endParaRPr lang="bg-BG" sz="2800"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25</a:t>
            </a:fld>
            <a:endParaRPr lang="en-US" dirty="0"/>
          </a:p>
        </p:txBody>
      </p:sp>
    </p:spTree>
    <p:extLst>
      <p:ext uri="{BB962C8B-B14F-4D97-AF65-F5344CB8AC3E}">
        <p14:creationId xmlns:p14="http://schemas.microsoft.com/office/powerpoint/2010/main" val="233898942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92667" y="4419601"/>
            <a:ext cx="7924800" cy="685800"/>
          </a:xfrm>
        </p:spPr>
        <p:txBody>
          <a:bodyPr/>
          <a:lstStyle/>
          <a:p>
            <a:r>
              <a:rPr lang="en-US" dirty="0" smtClean="0"/>
              <a:t>Computer graphics</a:t>
            </a:r>
            <a:endParaRPr lang="en-US" dirty="0"/>
          </a:p>
        </p:txBody>
      </p:sp>
      <p:sp>
        <p:nvSpPr>
          <p:cNvPr id="3" name="Subtitle 2"/>
          <p:cNvSpPr>
            <a:spLocks noGrp="1"/>
          </p:cNvSpPr>
          <p:nvPr>
            <p:ph type="subTitle" idx="1"/>
          </p:nvPr>
        </p:nvSpPr>
        <p:spPr>
          <a:xfrm>
            <a:off x="592667" y="5450680"/>
            <a:ext cx="7924800" cy="873920"/>
          </a:xfrm>
        </p:spPr>
        <p:txBody>
          <a:bodyPr/>
          <a:lstStyle/>
          <a:p>
            <a:r>
              <a:rPr lang="en-US" dirty="0" smtClean="0"/>
              <a:t>Raster and vector graphics</a:t>
            </a:r>
            <a:r>
              <a:rPr lang="bg-BG" dirty="0" smtClean="0"/>
              <a:t>, </a:t>
            </a:r>
            <a:r>
              <a:rPr lang="en-US" dirty="0" smtClean="0"/>
              <a:t>graphical file formats</a:t>
            </a:r>
            <a:r>
              <a:rPr lang="bg-BG" dirty="0" smtClean="0"/>
              <a:t>, </a:t>
            </a:r>
            <a:r>
              <a:rPr lang="en-US" dirty="0" smtClean="0"/>
              <a:t>graphical redactors</a:t>
            </a:r>
            <a:r>
              <a:rPr lang="bg-BG" dirty="0" smtClean="0"/>
              <a:t>, </a:t>
            </a:r>
            <a:r>
              <a:rPr lang="en-US" dirty="0" smtClean="0"/>
              <a:t>color codes</a:t>
            </a:r>
            <a:endParaRPr lang="en-US" dirty="0"/>
          </a:p>
        </p:txBody>
      </p:sp>
      <p:pic>
        <p:nvPicPr>
          <p:cNvPr id="26629" name="Picture 5" descr="http://www.learnkey.com/elearning/images/product_categories/web.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p:blipFill>
        <p:spPr bwMode="auto">
          <a:xfrm>
            <a:off x="685800" y="914400"/>
            <a:ext cx="2819400" cy="2324006"/>
          </a:xfrm>
          <a:prstGeom prst="roundRect">
            <a:avLst>
              <a:gd name="adj" fmla="val 1625"/>
            </a:avLst>
          </a:prstGeom>
          <a:noFill/>
          <a:effectLst>
            <a:softEdge rad="31750"/>
          </a:effectLst>
          <a:scene3d>
            <a:camera prst="perspectiveHeroicExtremeRightFacing"/>
            <a:lightRig rig="threePt" dir="t"/>
          </a:scene3d>
          <a:extLst>
            <a:ext uri="{909E8E84-426E-40DD-AFC4-6F175D3DCCD1}">
              <a14:hiddenFill xmlns:a14="http://schemas.microsoft.com/office/drawing/2010/main">
                <a:solidFill>
                  <a:srgbClr val="FFFFFF"/>
                </a:solidFill>
              </a14:hiddenFill>
            </a:ext>
          </a:extLst>
        </p:spPr>
      </p:pic>
      <p:pic>
        <p:nvPicPr>
          <p:cNvPr id="26630"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2200" y="2371784"/>
            <a:ext cx="2289805" cy="1590616"/>
          </a:xfrm>
          <a:prstGeom prst="rect">
            <a:avLst/>
          </a:prstGeom>
          <a:noFill/>
          <a:ln>
            <a:noFill/>
          </a:ln>
          <a:effectLst>
            <a:outerShdw dist="35921" dir="2700000" algn="ctr" rotWithShape="0">
              <a:schemeClr val="bg2"/>
            </a:outerShdw>
            <a:softEdge rad="12700"/>
          </a:effectLst>
          <a:scene3d>
            <a:camera prst="perspectiveHeroicExtremeLeftFacing"/>
            <a:lightRig rig="threePt" dir="t"/>
          </a:scene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6633" name="Picture 9" descr="http://www.new-options.com/images/paintbrushes.jpg"/>
          <p:cNvPicPr>
            <a:picLocks noChangeAspect="1" noChangeArrowheads="1"/>
          </p:cNvPicPr>
          <p:nvPr/>
        </p:nvPicPr>
        <p:blipFill rotWithShape="1">
          <a:blip r:embed="rId4" cstate="print">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val="0"/>
              </a:ext>
            </a:extLst>
          </a:blip>
          <a:srcRect/>
          <a:stretch/>
        </p:blipFill>
        <p:spPr bwMode="auto">
          <a:xfrm rot="21433975">
            <a:off x="6770073" y="568181"/>
            <a:ext cx="1726691" cy="1600873"/>
          </a:xfrm>
          <a:prstGeom prst="roundRect">
            <a:avLst/>
          </a:prstGeom>
          <a:noFill/>
          <a:effectLst>
            <a:softEdge rad="31750"/>
          </a:effectLst>
          <a:scene3d>
            <a:camera prst="perspectiveHeroicExtremeRightFacing" fov="5400000">
              <a:rot lat="389930" lon="1246741" rev="21556313"/>
            </a:camera>
            <a:lightRig rig="threePt" dir="t"/>
          </a:scene3d>
          <a:extLst>
            <a:ext uri="{909E8E84-426E-40DD-AFC4-6F175D3DCCD1}">
              <a14:hiddenFill xmlns:a14="http://schemas.microsoft.com/office/drawing/2010/main">
                <a:solidFill>
                  <a:srgbClr val="FFFFFF"/>
                </a:solidFill>
              </a14:hiddenFill>
            </a:ext>
          </a:extLst>
        </p:spPr>
      </p:pic>
      <p:pic>
        <p:nvPicPr>
          <p:cNvPr id="26627"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21353793">
            <a:off x="1952979" y="533401"/>
            <a:ext cx="5209822" cy="34078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3305720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a:t>
            </a:r>
            <a:endParaRPr lang="en-US" dirty="0"/>
          </a:p>
        </p:txBody>
      </p:sp>
      <p:sp>
        <p:nvSpPr>
          <p:cNvPr id="3" name="Content Placeholder 2"/>
          <p:cNvSpPr>
            <a:spLocks noGrp="1"/>
          </p:cNvSpPr>
          <p:nvPr>
            <p:ph idx="1"/>
          </p:nvPr>
        </p:nvSpPr>
        <p:spPr>
          <a:xfrm>
            <a:off x="228600" y="914400"/>
            <a:ext cx="8686800" cy="5638800"/>
          </a:xfrm>
        </p:spPr>
        <p:txBody>
          <a:bodyPr/>
          <a:lstStyle/>
          <a:p>
            <a:r>
              <a:rPr lang="en-US" dirty="0">
                <a:effectLst/>
              </a:rPr>
              <a:t>Anaglyph 3D is</a:t>
            </a:r>
            <a:r>
              <a:rPr lang="en-US" dirty="0" smtClean="0">
                <a:effectLst/>
              </a:rPr>
              <a:t>?</a:t>
            </a:r>
            <a:endParaRPr lang="en-US" dirty="0" smtClean="0"/>
          </a:p>
          <a:p>
            <a:pPr marL="871538" lvl="1" indent="-514350">
              <a:buFont typeface="+mj-lt"/>
              <a:buAutoNum type="alphaLcParenR"/>
            </a:pPr>
            <a:r>
              <a:rPr lang="en-US" b="0" dirty="0">
                <a:effectLst/>
              </a:rPr>
              <a:t>Stereoscopic 3D effect using filters of different colors</a:t>
            </a:r>
            <a:r>
              <a:rPr lang="en-US" b="0" dirty="0" smtClean="0">
                <a:effectLst/>
              </a:rPr>
              <a:t>.</a:t>
            </a:r>
            <a:endParaRPr lang="en-US" dirty="0" smtClean="0"/>
          </a:p>
          <a:p>
            <a:pPr marL="871538" lvl="1" indent="-514350">
              <a:buFont typeface="+mj-lt"/>
              <a:buAutoNum type="alphaLcParenR"/>
            </a:pPr>
            <a:r>
              <a:rPr lang="en-US" b="0" dirty="0">
                <a:effectLst/>
              </a:rPr>
              <a:t>A collection of vertices, edges and faces that defines the shape of a polyhedral object in 3D computer graphics</a:t>
            </a:r>
            <a:endParaRPr lang="en-US" dirty="0" smtClean="0"/>
          </a:p>
          <a:p>
            <a:pPr marL="871538" lvl="1" indent="-514350">
              <a:buFont typeface="+mj-lt"/>
              <a:buAutoNum type="alphaLcParenR"/>
            </a:pPr>
            <a:r>
              <a:rPr lang="en-US" b="0" dirty="0">
                <a:effectLst/>
              </a:rPr>
              <a:t>Effect that causes different signals to become indistinguishable</a:t>
            </a:r>
            <a:endParaRPr lang="en-US" dirty="0" smtClean="0"/>
          </a:p>
          <a:p>
            <a:pPr marL="871538" lvl="1" indent="-514350">
              <a:buFont typeface="+mj-lt"/>
              <a:buAutoNum type="alphaLcParenR"/>
            </a:pPr>
            <a:r>
              <a:rPr lang="en-US" b="0" dirty="0">
                <a:effectLst/>
              </a:rPr>
              <a:t>Method of enhancing the image quality of textures.</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27</a:t>
            </a:fld>
            <a:endParaRPr lang="en-US" dirty="0"/>
          </a:p>
        </p:txBody>
      </p:sp>
      <p:sp>
        <p:nvSpPr>
          <p:cNvPr id="5" name="Oval 4"/>
          <p:cNvSpPr/>
          <p:nvPr/>
        </p:nvSpPr>
        <p:spPr>
          <a:xfrm>
            <a:off x="495300" y="1564575"/>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4777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Answer</a:t>
            </a:r>
            <a:endParaRPr lang="en-US" dirty="0"/>
          </a:p>
        </p:txBody>
      </p:sp>
      <p:sp>
        <p:nvSpPr>
          <p:cNvPr id="3" name="Content Placeholder 2"/>
          <p:cNvSpPr>
            <a:spLocks noGrp="1"/>
          </p:cNvSpPr>
          <p:nvPr>
            <p:ph idx="1"/>
          </p:nvPr>
        </p:nvSpPr>
        <p:spPr/>
        <p:txBody>
          <a:bodyPr/>
          <a:lstStyle/>
          <a:p>
            <a:r>
              <a:rPr lang="en-US" sz="2400" b="0" dirty="0">
                <a:effectLst/>
              </a:rPr>
              <a:t>Anaglyph 3D is the name given to the stereoscopic 3D effect achieved by means of encoding each eye's image using filters of different (usually chromatically opposite) colors, typically red and cyan. Anaglyph 3D images contain two differently filtered colored images, one for each eye. When viewed through the "color-coded" "anaglyph glasses", each of the two images reaches one eye, revealing an integrated stereoscopic image. The visual cortex of the brain fuses this into perception of a three dimensional scene or composition.</a:t>
            </a:r>
            <a:endParaRPr lang="en-US" sz="2400" dirty="0" smtClean="0"/>
          </a:p>
          <a:p>
            <a:r>
              <a:rPr lang="en-US" dirty="0" smtClean="0"/>
              <a:t>Information</a:t>
            </a:r>
            <a:r>
              <a:rPr lang="bg-BG" dirty="0" smtClean="0"/>
              <a:t>:</a:t>
            </a:r>
            <a:endParaRPr lang="en-US" sz="2800" dirty="0" smtClean="0"/>
          </a:p>
          <a:p>
            <a:pPr lvl="1"/>
            <a:r>
              <a:rPr lang="en-US" sz="2800" dirty="0">
                <a:effectLst/>
                <a:hlinkClick r:id="rId2"/>
              </a:rPr>
              <a:t>http://en.wikipedia.org/wiki/Google_Docs</a:t>
            </a:r>
            <a:endParaRPr lang="en-US" sz="2800"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28</a:t>
            </a:fld>
            <a:endParaRPr lang="en-US" dirty="0"/>
          </a:p>
        </p:txBody>
      </p:sp>
    </p:spTree>
    <p:extLst>
      <p:ext uri="{BB962C8B-B14F-4D97-AF65-F5344CB8AC3E}">
        <p14:creationId xmlns:p14="http://schemas.microsoft.com/office/powerpoint/2010/main" val="61468085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4917280"/>
            <a:ext cx="7924800" cy="685800"/>
          </a:xfrm>
        </p:spPr>
        <p:txBody>
          <a:bodyPr/>
          <a:lstStyle/>
          <a:p>
            <a:r>
              <a:rPr lang="en-US" dirty="0" smtClean="0"/>
              <a:t>Databases</a:t>
            </a:r>
            <a:endParaRPr lang="en-US" dirty="0"/>
          </a:p>
        </p:txBody>
      </p:sp>
      <p:sp>
        <p:nvSpPr>
          <p:cNvPr id="3" name="Subtitle 2"/>
          <p:cNvSpPr>
            <a:spLocks noGrp="1"/>
          </p:cNvSpPr>
          <p:nvPr>
            <p:ph type="subTitle" idx="1"/>
          </p:nvPr>
        </p:nvSpPr>
        <p:spPr>
          <a:xfrm>
            <a:off x="609600" y="5710324"/>
            <a:ext cx="7924800" cy="569120"/>
          </a:xfrm>
        </p:spPr>
        <p:txBody>
          <a:bodyPr/>
          <a:lstStyle/>
          <a:p>
            <a:r>
              <a:rPr lang="en-US" dirty="0" smtClean="0"/>
              <a:t>Data models</a:t>
            </a:r>
            <a:r>
              <a:rPr lang="bg-BG" dirty="0" smtClean="0"/>
              <a:t>, </a:t>
            </a:r>
            <a:r>
              <a:rPr lang="en-US" dirty="0" smtClean="0"/>
              <a:t>tables</a:t>
            </a:r>
            <a:r>
              <a:rPr lang="bg-BG" dirty="0" smtClean="0"/>
              <a:t>, </a:t>
            </a:r>
            <a:r>
              <a:rPr lang="en-US" dirty="0" smtClean="0"/>
              <a:t>relations</a:t>
            </a:r>
            <a:r>
              <a:rPr lang="bg-BG" dirty="0" smtClean="0"/>
              <a:t>, </a:t>
            </a:r>
            <a:r>
              <a:rPr lang="en-US" dirty="0" smtClean="0"/>
              <a:t>SQL</a:t>
            </a:r>
            <a:endParaRPr lang="en-US" dirty="0"/>
          </a:p>
        </p:txBody>
      </p:sp>
      <p:pic>
        <p:nvPicPr>
          <p:cNvPr id="5" name="Picture 2" descr="-&quot;Relational"/>
          <p:cNvPicPr>
            <a:picLocks noChangeAspect="1" noChangeArrowheads="1"/>
          </p:cNvPicPr>
          <p:nvPr/>
        </p:nvPicPr>
        <p:blipFill>
          <a:blip r:embed="rId2" cstate="screen">
            <a:lum bright="20000" contrast="20000"/>
            <a:extLst>
              <a:ext uri="{28A0092B-C50C-407E-A947-70E740481C1C}">
                <a14:useLocalDpi xmlns:a14="http://schemas.microsoft.com/office/drawing/2010/main" val="0"/>
              </a:ext>
            </a:extLst>
          </a:blip>
          <a:srcRect/>
          <a:stretch>
            <a:fillRect/>
          </a:stretch>
        </p:blipFill>
        <p:spPr bwMode="auto">
          <a:xfrm rot="21417933">
            <a:off x="3048000" y="779902"/>
            <a:ext cx="2971800" cy="1503111"/>
          </a:xfrm>
          <a:prstGeom prst="rect">
            <a:avLst/>
          </a:prstGeom>
          <a:noFill/>
          <a:effectLst>
            <a:outerShdw blurRad="88900" sx="106000" sy="106000" algn="ctr" rotWithShape="0">
              <a:prstClr val="black">
                <a:alpha val="40000"/>
              </a:prstClr>
            </a:outerShdw>
          </a:effectLst>
        </p:spPr>
      </p:pic>
      <p:pic>
        <p:nvPicPr>
          <p:cNvPr id="6" name="Picture 4" descr="http://www.saheltech.com/photos/database2.jpg"/>
          <p:cNvPicPr>
            <a:picLocks noChangeAspect="1" noChangeArrowheads="1"/>
          </p:cNvPicPr>
          <p:nvPr/>
        </p:nvPicPr>
        <p:blipFill>
          <a:blip r:embed="rId3" cstate="screen">
            <a:lum bright="20000" contrast="40000"/>
            <a:extLst>
              <a:ext uri="{28A0092B-C50C-407E-A947-70E740481C1C}">
                <a14:useLocalDpi xmlns:a14="http://schemas.microsoft.com/office/drawing/2010/main" val="0"/>
              </a:ext>
            </a:extLst>
          </a:blip>
          <a:srcRect/>
          <a:stretch>
            <a:fillRect/>
          </a:stretch>
        </p:blipFill>
        <p:spPr bwMode="auto">
          <a:xfrm rot="21270379">
            <a:off x="5266620" y="2477584"/>
            <a:ext cx="2974180" cy="1918825"/>
          </a:xfrm>
          <a:prstGeom prst="roundRect">
            <a:avLst>
              <a:gd name="adj" fmla="val 4705"/>
            </a:avLst>
          </a:prstGeom>
          <a:solidFill>
            <a:srgbClr val="FFFFFF">
              <a:shade val="85000"/>
            </a:srgbClr>
          </a:solidFill>
          <a:ln>
            <a:noFill/>
          </a:ln>
          <a:effectLst>
            <a:outerShdw blurRad="88900" sx="106000" sy="106000" algn="ctr" rotWithShape="0">
              <a:prstClr val="black">
                <a:alpha val="40000"/>
              </a:prstClr>
            </a:outerShdw>
          </a:effectLst>
        </p:spPr>
      </p:pic>
      <p:pic>
        <p:nvPicPr>
          <p:cNvPr id="7" name="Picture 2" descr="http://store.kagi.com/gif/6CN_LIVE/Drag%20%20Drop%20Icon%20125_128_vph03.jpg"/>
          <p:cNvPicPr>
            <a:picLocks noChangeAspect="1" noChangeArrowheads="1"/>
          </p:cNvPicPr>
          <p:nvPr/>
        </p:nvPicPr>
        <p:blipFill>
          <a:blip r:embed="rId4" cstate="screen">
            <a:extLst>
              <a:ext uri="{28A0092B-C50C-407E-A947-70E740481C1C}">
                <a14:useLocalDpi xmlns:a14="http://schemas.microsoft.com/office/drawing/2010/main" val="0"/>
              </a:ext>
            </a:extLst>
          </a:blip>
          <a:srcRect/>
          <a:stretch>
            <a:fillRect/>
          </a:stretch>
        </p:blipFill>
        <p:spPr bwMode="auto">
          <a:xfrm rot="414036">
            <a:off x="2937029" y="2301960"/>
            <a:ext cx="2315833" cy="2129743"/>
          </a:xfrm>
          <a:prstGeom prst="roundRect">
            <a:avLst>
              <a:gd name="adj" fmla="val 7737"/>
            </a:avLst>
          </a:prstGeom>
          <a:noFill/>
          <a:effectLst>
            <a:outerShdw blurRad="88900" sx="106000" sy="106000" algn="ctr" rotWithShape="0">
              <a:prstClr val="black">
                <a:alpha val="40000"/>
              </a:prstClr>
            </a:outerShdw>
          </a:effectLst>
        </p:spPr>
      </p:pic>
      <p:pic>
        <p:nvPicPr>
          <p:cNvPr id="8" name="Picture 2" descr="http://images.visual-paradigm.com/vpuml/provides/codedbeng/generate_db_illu.jpg"/>
          <p:cNvPicPr>
            <a:picLocks noChangeAspect="1" noChangeArrowheads="1"/>
          </p:cNvPicPr>
          <p:nvPr/>
        </p:nvPicPr>
        <p:blipFill>
          <a:blip r:embed="rId5" cstate="screen">
            <a:extLst>
              <a:ext uri="{28A0092B-C50C-407E-A947-70E740481C1C}">
                <a14:useLocalDpi xmlns:a14="http://schemas.microsoft.com/office/drawing/2010/main" val="0"/>
              </a:ext>
            </a:extLst>
          </a:blip>
          <a:srcRect/>
          <a:stretch>
            <a:fillRect/>
          </a:stretch>
        </p:blipFill>
        <p:spPr bwMode="auto">
          <a:xfrm rot="21330146">
            <a:off x="691293" y="2701970"/>
            <a:ext cx="2170387" cy="1765072"/>
          </a:xfrm>
          <a:prstGeom prst="roundRect">
            <a:avLst>
              <a:gd name="adj" fmla="val 2941"/>
            </a:avLst>
          </a:prstGeom>
          <a:noFill/>
          <a:effectLst>
            <a:outerShdw blurRad="88900" sx="106000" sy="106000" algn="ctr" rotWithShape="0">
              <a:prstClr val="black">
                <a:alpha val="40000"/>
              </a:prstClr>
            </a:outerShdw>
          </a:effectLst>
        </p:spPr>
      </p:pic>
      <p:pic>
        <p:nvPicPr>
          <p:cNvPr id="4" name="Picture 2" descr="http://www.iconspedia.com/uploads/1913906277156034685.png"/>
          <p:cNvPicPr>
            <a:picLocks noChangeAspect="1" noChangeArrowheads="1"/>
          </p:cNvPicPr>
          <p:nvPr/>
        </p:nvPicPr>
        <p:blipFill>
          <a:blip r:embed="rId6" cstate="screen">
            <a:extLst>
              <a:ext uri="{28A0092B-C50C-407E-A947-70E740481C1C}">
                <a14:useLocalDpi xmlns:a14="http://schemas.microsoft.com/office/drawing/2010/main" val="0"/>
              </a:ext>
            </a:extLst>
          </a:blip>
          <a:srcRect/>
          <a:stretch>
            <a:fillRect/>
          </a:stretch>
        </p:blipFill>
        <p:spPr bwMode="auto">
          <a:xfrm rot="286140">
            <a:off x="776582" y="804411"/>
            <a:ext cx="2664508" cy="2294812"/>
          </a:xfrm>
          <a:prstGeom prst="rect">
            <a:avLst/>
          </a:prstGeom>
          <a:noFill/>
          <a:effectLst>
            <a:outerShdw blurRad="88900" sx="106000" sy="106000" algn="ctr" rotWithShape="0">
              <a:prstClr val="black">
                <a:alpha val="40000"/>
              </a:prstClr>
            </a:outerShdw>
          </a:effectLst>
        </p:spPr>
      </p:pic>
      <p:pic>
        <p:nvPicPr>
          <p:cNvPr id="9" name="Picture 2" descr="http://www.selikoff.net/blog-files/database-good.png"/>
          <p:cNvPicPr>
            <a:picLocks noChangeAspect="1" noChangeArrowheads="1"/>
          </p:cNvPicPr>
          <p:nvPr/>
        </p:nvPicPr>
        <p:blipFill>
          <a:blip r:embed="rId7" cstate="screen">
            <a:extLst>
              <a:ext uri="{28A0092B-C50C-407E-A947-70E740481C1C}">
                <a14:useLocalDpi xmlns:a14="http://schemas.microsoft.com/office/drawing/2010/main" val="0"/>
              </a:ext>
            </a:extLst>
          </a:blip>
          <a:srcRect/>
          <a:stretch>
            <a:fillRect/>
          </a:stretch>
        </p:blipFill>
        <p:spPr bwMode="auto">
          <a:xfrm rot="202978">
            <a:off x="5779953" y="994191"/>
            <a:ext cx="1911982" cy="1682018"/>
          </a:xfrm>
          <a:prstGeom prst="roundRect">
            <a:avLst>
              <a:gd name="adj" fmla="val 8594"/>
            </a:avLst>
          </a:prstGeom>
          <a:solidFill>
            <a:srgbClr val="FFFFFF">
              <a:shade val="85000"/>
            </a:srgbClr>
          </a:solidFill>
          <a:ln>
            <a:noFill/>
          </a:ln>
          <a:effectLst>
            <a:outerShdw blurRad="88900" sx="106000" sy="106000" algn="ctr" rotWithShape="0">
              <a:prstClr val="black">
                <a:alpha val="40000"/>
              </a:prstClr>
            </a:outerShdw>
          </a:effectLst>
        </p:spPr>
      </p:pic>
    </p:spTree>
    <p:extLst>
      <p:ext uri="{BB962C8B-B14F-4D97-AF65-F5344CB8AC3E}">
        <p14:creationId xmlns:p14="http://schemas.microsoft.com/office/powerpoint/2010/main" val="243213951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a:t>
            </a:r>
            <a:endParaRPr lang="en-US" dirty="0"/>
          </a:p>
        </p:txBody>
      </p:sp>
      <p:sp>
        <p:nvSpPr>
          <p:cNvPr id="3" name="Content Placeholder 2"/>
          <p:cNvSpPr>
            <a:spLocks noGrp="1"/>
          </p:cNvSpPr>
          <p:nvPr>
            <p:ph idx="1"/>
          </p:nvPr>
        </p:nvSpPr>
        <p:spPr>
          <a:xfrm>
            <a:off x="228600" y="914400"/>
            <a:ext cx="8686800" cy="5638800"/>
          </a:xfrm>
        </p:spPr>
        <p:txBody>
          <a:bodyPr/>
          <a:lstStyle/>
          <a:p>
            <a:r>
              <a:rPr lang="en-US" dirty="0">
                <a:effectLst/>
              </a:rPr>
              <a:t>What are some of the main components of a modern video card</a:t>
            </a:r>
            <a:r>
              <a:rPr lang="en-US" dirty="0" smtClean="0">
                <a:effectLst/>
              </a:rPr>
              <a:t>?</a:t>
            </a:r>
            <a:endParaRPr lang="en-US" dirty="0" smtClean="0"/>
          </a:p>
          <a:p>
            <a:pPr marL="871538" lvl="1" indent="-514350">
              <a:buFont typeface="+mj-lt"/>
              <a:buAutoNum type="alphaLcParenR"/>
            </a:pPr>
            <a:r>
              <a:rPr lang="en-US" b="0" dirty="0" smtClean="0"/>
              <a:t>Video BIOS, CPU, Video memory</a:t>
            </a:r>
          </a:p>
          <a:p>
            <a:pPr marL="871538" lvl="1" indent="-514350">
              <a:buFont typeface="+mj-lt"/>
              <a:buAutoNum type="alphaLcParenR"/>
            </a:pPr>
            <a:r>
              <a:rPr lang="en-US" b="0" dirty="0" smtClean="0"/>
              <a:t>SSD</a:t>
            </a:r>
            <a:r>
              <a:rPr lang="en-US" b="0" dirty="0"/>
              <a:t>, Video memory, GPU</a:t>
            </a:r>
            <a:endParaRPr lang="en-US" b="0" dirty="0" smtClean="0"/>
          </a:p>
          <a:p>
            <a:pPr marL="871538" lvl="1" indent="-514350">
              <a:buFont typeface="+mj-lt"/>
              <a:buAutoNum type="alphaLcParenR"/>
            </a:pPr>
            <a:r>
              <a:rPr lang="en-US" b="0" dirty="0"/>
              <a:t>RAMDAC, UPS, Heat Sink</a:t>
            </a:r>
            <a:endParaRPr lang="en-US" b="0" dirty="0" smtClean="0"/>
          </a:p>
          <a:p>
            <a:pPr marL="871538" lvl="1" indent="-514350">
              <a:buFont typeface="+mj-lt"/>
              <a:buAutoNum type="alphaLcParenR"/>
            </a:pPr>
            <a:r>
              <a:rPr lang="en-US" b="0" dirty="0"/>
              <a:t>GPU, Video BIOS, RAMDAC</a:t>
            </a:r>
          </a:p>
          <a:p>
            <a:pPr marL="357188" lvl="1" indent="0">
              <a:buNone/>
            </a:pP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3</a:t>
            </a:fld>
            <a:endParaRPr lang="en-US" dirty="0"/>
          </a:p>
        </p:txBody>
      </p:sp>
      <p:sp>
        <p:nvSpPr>
          <p:cNvPr id="5" name="Oval 4"/>
          <p:cNvSpPr/>
          <p:nvPr/>
        </p:nvSpPr>
        <p:spPr>
          <a:xfrm>
            <a:off x="495300" y="4038600"/>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96168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a:t>
            </a:r>
            <a:endParaRPr lang="en-US" dirty="0"/>
          </a:p>
        </p:txBody>
      </p:sp>
      <p:sp>
        <p:nvSpPr>
          <p:cNvPr id="3" name="Content Placeholder 2"/>
          <p:cNvSpPr>
            <a:spLocks noGrp="1"/>
          </p:cNvSpPr>
          <p:nvPr>
            <p:ph idx="1"/>
          </p:nvPr>
        </p:nvSpPr>
        <p:spPr>
          <a:xfrm>
            <a:off x="228600" y="914400"/>
            <a:ext cx="8686800" cy="5638800"/>
          </a:xfrm>
        </p:spPr>
        <p:txBody>
          <a:bodyPr/>
          <a:lstStyle/>
          <a:p>
            <a:r>
              <a:rPr lang="en-US" dirty="0">
                <a:effectLst/>
              </a:rPr>
              <a:t>Which of the following is </a:t>
            </a:r>
            <a:r>
              <a:rPr lang="en-US" dirty="0" err="1">
                <a:effectLst/>
              </a:rPr>
              <a:t>NoSQL</a:t>
            </a:r>
            <a:r>
              <a:rPr lang="en-US" dirty="0">
                <a:effectLst/>
              </a:rPr>
              <a:t> </a:t>
            </a:r>
            <a:r>
              <a:rPr lang="en-US" dirty="0" smtClean="0">
                <a:effectLst/>
              </a:rPr>
              <a:t>Database?</a:t>
            </a:r>
            <a:endParaRPr lang="en-US" dirty="0" smtClean="0"/>
          </a:p>
          <a:p>
            <a:pPr marL="871538" lvl="1" indent="-514350">
              <a:buFont typeface="+mj-lt"/>
              <a:buAutoNum type="alphaLcParenR"/>
            </a:pPr>
            <a:r>
              <a:rPr lang="en-US" b="0" dirty="0" smtClean="0"/>
              <a:t>MySQL</a:t>
            </a:r>
          </a:p>
          <a:p>
            <a:pPr marL="871538" lvl="1" indent="-514350">
              <a:buFont typeface="+mj-lt"/>
              <a:buAutoNum type="alphaLcParenR"/>
            </a:pPr>
            <a:r>
              <a:rPr lang="en-US" b="0" dirty="0" err="1" smtClean="0"/>
              <a:t>PostgreSQL</a:t>
            </a:r>
            <a:endParaRPr lang="en-US" b="0" dirty="0" smtClean="0"/>
          </a:p>
          <a:p>
            <a:pPr marL="871538" lvl="1" indent="-514350">
              <a:buFont typeface="+mj-lt"/>
              <a:buAutoNum type="alphaLcParenR"/>
            </a:pPr>
            <a:r>
              <a:rPr lang="en-US" b="0" dirty="0" err="1" smtClean="0"/>
              <a:t>MongoDB</a:t>
            </a:r>
            <a:endParaRPr lang="en-US" b="0" dirty="0" smtClean="0"/>
          </a:p>
          <a:p>
            <a:pPr marL="871538" lvl="1" indent="-514350">
              <a:buFont typeface="+mj-lt"/>
              <a:buAutoNum type="alphaLcParenR"/>
            </a:pPr>
            <a:r>
              <a:rPr lang="en-US" b="0" dirty="0" smtClean="0"/>
              <a:t>Oracle RDB</a:t>
            </a:r>
          </a:p>
          <a:p>
            <a:pPr marL="357188" lvl="1" indent="0">
              <a:buNone/>
            </a:pP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30</a:t>
            </a:fld>
            <a:endParaRPr lang="en-US" dirty="0"/>
          </a:p>
        </p:txBody>
      </p:sp>
      <p:sp>
        <p:nvSpPr>
          <p:cNvPr id="5" name="Oval 4"/>
          <p:cNvSpPr/>
          <p:nvPr/>
        </p:nvSpPr>
        <p:spPr>
          <a:xfrm>
            <a:off x="506506" y="2819634"/>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746523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Answer</a:t>
            </a:r>
            <a:endParaRPr lang="en-US" dirty="0"/>
          </a:p>
        </p:txBody>
      </p:sp>
      <p:sp>
        <p:nvSpPr>
          <p:cNvPr id="3" name="Content Placeholder 2"/>
          <p:cNvSpPr>
            <a:spLocks noGrp="1"/>
          </p:cNvSpPr>
          <p:nvPr>
            <p:ph idx="1"/>
          </p:nvPr>
        </p:nvSpPr>
        <p:spPr/>
        <p:txBody>
          <a:bodyPr/>
          <a:lstStyle/>
          <a:p>
            <a:r>
              <a:rPr lang="en-US" b="0" dirty="0">
                <a:effectLst/>
              </a:rPr>
              <a:t>MySQL, </a:t>
            </a:r>
            <a:r>
              <a:rPr lang="en-US" b="0" dirty="0" err="1">
                <a:effectLst/>
              </a:rPr>
              <a:t>PostrgreSQL</a:t>
            </a:r>
            <a:r>
              <a:rPr lang="en-US" b="0" dirty="0">
                <a:effectLst/>
              </a:rPr>
              <a:t> and Oracle RDB are relational databases. </a:t>
            </a:r>
            <a:r>
              <a:rPr lang="en-US" b="0" dirty="0" err="1">
                <a:effectLst/>
              </a:rPr>
              <a:t>MongoDB</a:t>
            </a:r>
            <a:r>
              <a:rPr lang="en-US" b="0" dirty="0">
                <a:effectLst/>
              </a:rPr>
              <a:t> is classified as a "</a:t>
            </a:r>
            <a:r>
              <a:rPr lang="en-US" b="0" dirty="0" err="1">
                <a:effectLst/>
              </a:rPr>
              <a:t>NoSQL</a:t>
            </a:r>
            <a:r>
              <a:rPr lang="en-US" b="0" dirty="0">
                <a:effectLst/>
              </a:rPr>
              <a:t>" database, it eschews the traditional table-based relational database structure in favor of JSON-like documents with dynamic schemas.</a:t>
            </a:r>
            <a:endParaRPr lang="en-US" dirty="0" smtClean="0"/>
          </a:p>
          <a:p>
            <a:r>
              <a:rPr lang="en-US" dirty="0" smtClean="0"/>
              <a:t>Information</a:t>
            </a:r>
            <a:r>
              <a:rPr lang="bg-BG" dirty="0" smtClean="0"/>
              <a:t>:</a:t>
            </a:r>
            <a:endParaRPr lang="en-US" dirty="0" smtClean="0"/>
          </a:p>
          <a:p>
            <a:pPr lvl="1"/>
            <a:r>
              <a:rPr lang="en-US" sz="2800" dirty="0" smtClean="0">
                <a:effectLst/>
                <a:hlinkClick r:id="rId2"/>
              </a:rPr>
              <a:t>http</a:t>
            </a:r>
            <a:r>
              <a:rPr lang="en-US" sz="2800" dirty="0">
                <a:effectLst/>
                <a:hlinkClick r:id="rId2"/>
              </a:rPr>
              <a:t>://en.wikipedia.org/wiki/MongoDB</a:t>
            </a:r>
            <a:endParaRPr lang="bg-BG" sz="2800"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31</a:t>
            </a:fld>
            <a:endParaRPr lang="en-US" dirty="0"/>
          </a:p>
        </p:txBody>
      </p:sp>
    </p:spTree>
    <p:extLst>
      <p:ext uri="{BB962C8B-B14F-4D97-AF65-F5344CB8AC3E}">
        <p14:creationId xmlns:p14="http://schemas.microsoft.com/office/powerpoint/2010/main" val="205466681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4419600"/>
            <a:ext cx="7924800" cy="685800"/>
          </a:xfrm>
        </p:spPr>
        <p:txBody>
          <a:bodyPr/>
          <a:lstStyle/>
          <a:p>
            <a:r>
              <a:rPr lang="en-US" dirty="0">
                <a:effectLst/>
              </a:rPr>
              <a:t>Information systems</a:t>
            </a:r>
            <a:endParaRPr lang="en-US" dirty="0"/>
          </a:p>
        </p:txBody>
      </p:sp>
      <p:sp>
        <p:nvSpPr>
          <p:cNvPr id="3" name="Subtitle 2"/>
          <p:cNvSpPr>
            <a:spLocks noGrp="1"/>
          </p:cNvSpPr>
          <p:nvPr>
            <p:ph type="subTitle" idx="1"/>
          </p:nvPr>
        </p:nvSpPr>
        <p:spPr>
          <a:xfrm>
            <a:off x="609600" y="5526879"/>
            <a:ext cx="7924800" cy="569120"/>
          </a:xfrm>
        </p:spPr>
        <p:txBody>
          <a:bodyPr/>
          <a:lstStyle/>
          <a:p>
            <a:r>
              <a:rPr lang="en-US" dirty="0" smtClean="0"/>
              <a:t>ERP, CRM, BI</a:t>
            </a:r>
            <a:r>
              <a:rPr lang="bg-BG" dirty="0" smtClean="0"/>
              <a:t>, </a:t>
            </a:r>
            <a:r>
              <a:rPr lang="en-US" dirty="0" smtClean="0"/>
              <a:t>BPM, FMIS, CAD/CAM, CMS</a:t>
            </a:r>
            <a:endParaRPr lang="en-US" dirty="0"/>
          </a:p>
        </p:txBody>
      </p:sp>
      <p:pic>
        <p:nvPicPr>
          <p:cNvPr id="32770" name="Picture 2" descr="http://www.tepco.co.jp/en/corpinfo/consultant/images/c31-0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57562" y="959938"/>
            <a:ext cx="5205238" cy="2918824"/>
          </a:xfrm>
          <a:prstGeom prst="roundRect">
            <a:avLst>
              <a:gd name="adj" fmla="val 4093"/>
            </a:avLst>
          </a:prstGeom>
          <a:solidFill>
            <a:srgbClr val="FFFFFF">
              <a:shade val="85000"/>
            </a:srgbClr>
          </a:solidFill>
          <a:ln>
            <a:noFill/>
          </a:ln>
          <a:effectLst>
            <a:reflection blurRad="12700" stA="38000" endPos="28000" dist="5000" dir="5400000" sy="-100000" algn="bl" rotWithShape="0"/>
          </a:effectLst>
          <a:extLst/>
        </p:spPr>
      </p:pic>
    </p:spTree>
    <p:extLst>
      <p:ext uri="{BB962C8B-B14F-4D97-AF65-F5344CB8AC3E}">
        <p14:creationId xmlns:p14="http://schemas.microsoft.com/office/powerpoint/2010/main" val="73851437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a:t>
            </a:r>
            <a:endParaRPr lang="en-US" dirty="0"/>
          </a:p>
        </p:txBody>
      </p:sp>
      <p:sp>
        <p:nvSpPr>
          <p:cNvPr id="3" name="Content Placeholder 2"/>
          <p:cNvSpPr>
            <a:spLocks noGrp="1"/>
          </p:cNvSpPr>
          <p:nvPr>
            <p:ph idx="1"/>
          </p:nvPr>
        </p:nvSpPr>
        <p:spPr>
          <a:xfrm>
            <a:off x="228600" y="914400"/>
            <a:ext cx="8686800" cy="5638800"/>
          </a:xfrm>
        </p:spPr>
        <p:txBody>
          <a:bodyPr/>
          <a:lstStyle/>
          <a:p>
            <a:r>
              <a:rPr lang="en-US" dirty="0">
                <a:effectLst/>
              </a:rPr>
              <a:t>What are the components of an Information System?</a:t>
            </a:r>
            <a:endParaRPr lang="en-US" dirty="0" smtClean="0"/>
          </a:p>
          <a:p>
            <a:pPr marL="871538" lvl="1" indent="-514350">
              <a:buFont typeface="+mj-lt"/>
              <a:buAutoNum type="alphaLcParenR"/>
            </a:pPr>
            <a:r>
              <a:rPr lang="en-US" b="0" dirty="0">
                <a:effectLst/>
              </a:rPr>
              <a:t>Hardware, Software, Data, Procedures and </a:t>
            </a:r>
            <a:r>
              <a:rPr lang="en-US" b="0" dirty="0" smtClean="0">
                <a:effectLst/>
              </a:rPr>
              <a:t>Personnel</a:t>
            </a:r>
            <a:endParaRPr lang="en-US" dirty="0" smtClean="0"/>
          </a:p>
          <a:p>
            <a:pPr marL="871538" lvl="1" indent="-514350">
              <a:buFont typeface="+mj-lt"/>
              <a:buAutoNum type="alphaLcParenR"/>
            </a:pPr>
            <a:r>
              <a:rPr lang="en-US" b="0" dirty="0">
                <a:effectLst/>
              </a:rPr>
              <a:t>Hardware, Software, Data and </a:t>
            </a:r>
            <a:r>
              <a:rPr lang="en-US" b="0" dirty="0" smtClean="0">
                <a:effectLst/>
              </a:rPr>
              <a:t>Procedures</a:t>
            </a:r>
            <a:endParaRPr lang="en-US" dirty="0" smtClean="0"/>
          </a:p>
          <a:p>
            <a:pPr marL="871538" lvl="1" indent="-514350">
              <a:buFont typeface="+mj-lt"/>
              <a:buAutoNum type="alphaLcParenR"/>
            </a:pPr>
            <a:r>
              <a:rPr lang="en-US" b="0" dirty="0">
                <a:effectLst/>
              </a:rPr>
              <a:t>Hardware, Software and </a:t>
            </a:r>
            <a:r>
              <a:rPr lang="en-US" b="0" dirty="0" smtClean="0">
                <a:effectLst/>
              </a:rPr>
              <a:t>Data</a:t>
            </a:r>
            <a:endParaRPr lang="en-US" dirty="0" smtClean="0"/>
          </a:p>
          <a:p>
            <a:pPr marL="871538" lvl="1" indent="-514350">
              <a:buFont typeface="+mj-lt"/>
              <a:buAutoNum type="alphaLcParenR"/>
            </a:pPr>
            <a:r>
              <a:rPr lang="en-US" b="0" dirty="0">
                <a:effectLst/>
              </a:rPr>
              <a:t>Hardware, Data, Procedures, Personnel;</a:t>
            </a:r>
            <a:endParaRPr lang="en-US" dirty="0" smtClean="0"/>
          </a:p>
          <a:p>
            <a:pPr marL="871538" lvl="1" indent="-514350">
              <a:buFont typeface="+mj-lt"/>
              <a:buAutoNum type="alphaLcParenR"/>
            </a:pPr>
            <a:r>
              <a:rPr lang="en-US" b="0" dirty="0">
                <a:effectLst/>
              </a:rPr>
              <a:t>Software, Data, Procedures and Personnel.</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33</a:t>
            </a:fld>
            <a:endParaRPr lang="en-US" dirty="0"/>
          </a:p>
        </p:txBody>
      </p:sp>
      <p:sp>
        <p:nvSpPr>
          <p:cNvPr id="5" name="Oval 4"/>
          <p:cNvSpPr/>
          <p:nvPr/>
        </p:nvSpPr>
        <p:spPr>
          <a:xfrm>
            <a:off x="495300" y="2174175"/>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173315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Answer</a:t>
            </a:r>
            <a:endParaRPr lang="en-US" dirty="0"/>
          </a:p>
        </p:txBody>
      </p:sp>
      <p:sp>
        <p:nvSpPr>
          <p:cNvPr id="3" name="Content Placeholder 2"/>
          <p:cNvSpPr>
            <a:spLocks noGrp="1"/>
          </p:cNvSpPr>
          <p:nvPr>
            <p:ph idx="1"/>
          </p:nvPr>
        </p:nvSpPr>
        <p:spPr/>
        <p:txBody>
          <a:bodyPr/>
          <a:lstStyle/>
          <a:p>
            <a:r>
              <a:rPr lang="en-US" sz="2800" b="0" dirty="0">
                <a:effectLst/>
              </a:rPr>
              <a:t>Hardware are the input and output devices constitute the hardware components of IS</a:t>
            </a:r>
            <a:r>
              <a:rPr lang="en-US" sz="2800" dirty="0"/>
              <a:t/>
            </a:r>
            <a:br>
              <a:rPr lang="en-US" sz="2800" dirty="0"/>
            </a:br>
            <a:r>
              <a:rPr lang="en-US" sz="2800" b="0" dirty="0">
                <a:effectLst/>
              </a:rPr>
              <a:t>Software are the programs and applications that convert data into machine-readable language </a:t>
            </a:r>
            <a:r>
              <a:rPr lang="en-US" sz="2800" dirty="0"/>
              <a:t/>
            </a:r>
            <a:br>
              <a:rPr lang="en-US" sz="2800" dirty="0"/>
            </a:br>
            <a:r>
              <a:rPr lang="en-US" sz="2800" b="0" dirty="0">
                <a:effectLst/>
              </a:rPr>
              <a:t>Procedures are sets of rules or guidelines, which an organization establishes for the use of a computer-based information system</a:t>
            </a:r>
            <a:r>
              <a:rPr lang="en-US" sz="2800" dirty="0"/>
              <a:t/>
            </a:r>
            <a:br>
              <a:rPr lang="en-US" sz="2800" dirty="0"/>
            </a:br>
            <a:r>
              <a:rPr lang="en-US" sz="2800" b="0" dirty="0" smtClean="0">
                <a:effectLst/>
              </a:rPr>
              <a:t>Personnel are the computer experts, programmers, etc.</a:t>
            </a:r>
          </a:p>
          <a:p>
            <a:r>
              <a:rPr lang="en-US" sz="2800" dirty="0" smtClean="0"/>
              <a:t>Information</a:t>
            </a:r>
            <a:r>
              <a:rPr lang="bg-BG" sz="2800" dirty="0" smtClean="0"/>
              <a:t>:</a:t>
            </a:r>
          </a:p>
          <a:p>
            <a:pPr lvl="1"/>
            <a:r>
              <a:rPr lang="en-US" sz="2400">
                <a:hlinkClick r:id="rId2"/>
              </a:rPr>
              <a:t>http://en.wikipedia.org/wiki/Information_systems#Components</a:t>
            </a:r>
            <a:endParaRPr lang="en-US" sz="2400"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34</a:t>
            </a:fld>
            <a:endParaRPr lang="en-US" dirty="0"/>
          </a:p>
        </p:txBody>
      </p:sp>
    </p:spTree>
    <p:extLst>
      <p:ext uri="{BB962C8B-B14F-4D97-AF65-F5344CB8AC3E}">
        <p14:creationId xmlns:p14="http://schemas.microsoft.com/office/powerpoint/2010/main" val="270422038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3464720"/>
            <a:ext cx="7924800" cy="1295400"/>
          </a:xfrm>
        </p:spPr>
        <p:txBody>
          <a:bodyPr/>
          <a:lstStyle/>
          <a:p>
            <a:r>
              <a:rPr lang="en-US" dirty="0">
                <a:effectLst/>
              </a:rPr>
              <a:t>Security</a:t>
            </a:r>
            <a:endParaRPr lang="en-US" dirty="0"/>
          </a:p>
        </p:txBody>
      </p:sp>
      <p:sp>
        <p:nvSpPr>
          <p:cNvPr id="3" name="Subtitle 2"/>
          <p:cNvSpPr>
            <a:spLocks noGrp="1"/>
          </p:cNvSpPr>
          <p:nvPr>
            <p:ph type="subTitle" idx="1"/>
          </p:nvPr>
        </p:nvSpPr>
        <p:spPr>
          <a:xfrm>
            <a:off x="609600" y="4912520"/>
            <a:ext cx="7924800" cy="1564480"/>
          </a:xfrm>
        </p:spPr>
        <p:txBody>
          <a:bodyPr/>
          <a:lstStyle/>
          <a:p>
            <a:r>
              <a:rPr lang="en-US" dirty="0" smtClean="0"/>
              <a:t>Symmetrical and asymmetrical coding algorithms</a:t>
            </a:r>
            <a:r>
              <a:rPr lang="bg-BG" dirty="0" smtClean="0"/>
              <a:t>, </a:t>
            </a:r>
            <a:r>
              <a:rPr lang="en-US" dirty="0" smtClean="0"/>
              <a:t>electronic signature</a:t>
            </a:r>
            <a:r>
              <a:rPr lang="bg-BG" dirty="0" smtClean="0"/>
              <a:t>, </a:t>
            </a:r>
            <a:r>
              <a:rPr lang="en-US" dirty="0"/>
              <a:t>digital certificates</a:t>
            </a:r>
          </a:p>
        </p:txBody>
      </p:sp>
      <p:pic>
        <p:nvPicPr>
          <p:cNvPr id="33794" name="Picture 2" descr="http://www.cat.aum.edu/uploadedfile/cysec.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21448111">
            <a:off x="3347249" y="567795"/>
            <a:ext cx="5060654" cy="2389316"/>
          </a:xfrm>
          <a:prstGeom prst="roundRect">
            <a:avLst>
              <a:gd name="adj" fmla="val 6208"/>
            </a:avLst>
          </a:prstGeom>
          <a:noFill/>
          <a:extLst>
            <a:ext uri="{909E8E84-426E-40DD-AFC4-6F175D3DCCD1}">
              <a14:hiddenFill xmlns:a14="http://schemas.microsoft.com/office/drawing/2010/main">
                <a:solidFill>
                  <a:srgbClr val="FFFFFF"/>
                </a:solidFill>
              </a14:hiddenFill>
            </a:ext>
          </a:extLst>
        </p:spPr>
      </p:pic>
      <p:pic>
        <p:nvPicPr>
          <p:cNvPr id="33796" name="Picture 4" descr="http://www.onixnet.com/IBM_ISS/images/lock.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42808">
            <a:off x="670559" y="1135718"/>
            <a:ext cx="2330967" cy="1809927"/>
          </a:xfrm>
          <a:prstGeom prst="roundRect">
            <a:avLst>
              <a:gd name="adj" fmla="val 8259"/>
            </a:avLst>
          </a:prstGeom>
          <a:noFill/>
          <a:ln>
            <a:solidFill>
              <a:schemeClr val="accent5">
                <a:lumMod val="75000"/>
              </a:schemeClr>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586953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a:t>
            </a:r>
            <a:endParaRPr lang="en-US" dirty="0"/>
          </a:p>
        </p:txBody>
      </p:sp>
      <p:sp>
        <p:nvSpPr>
          <p:cNvPr id="3" name="Content Placeholder 2"/>
          <p:cNvSpPr>
            <a:spLocks noGrp="1"/>
          </p:cNvSpPr>
          <p:nvPr>
            <p:ph idx="1"/>
          </p:nvPr>
        </p:nvSpPr>
        <p:spPr>
          <a:xfrm>
            <a:off x="228600" y="914400"/>
            <a:ext cx="8686800" cy="5638800"/>
          </a:xfrm>
        </p:spPr>
        <p:txBody>
          <a:bodyPr/>
          <a:lstStyle/>
          <a:p>
            <a:r>
              <a:rPr lang="en-US" dirty="0">
                <a:effectLst/>
              </a:rPr>
              <a:t>Which cryptographic algorithm is based on the product of two large prime numbers</a:t>
            </a:r>
            <a:r>
              <a:rPr lang="en-US" dirty="0" smtClean="0">
                <a:effectLst/>
              </a:rPr>
              <a:t>:</a:t>
            </a:r>
            <a:endParaRPr lang="en-US" dirty="0" smtClean="0"/>
          </a:p>
          <a:p>
            <a:pPr marL="871538" lvl="1" indent="-514350">
              <a:buFont typeface="+mj-lt"/>
              <a:buAutoNum type="alphaLcParenR"/>
            </a:pPr>
            <a:r>
              <a:rPr lang="en-US" b="0" dirty="0" smtClean="0"/>
              <a:t>DES</a:t>
            </a:r>
          </a:p>
          <a:p>
            <a:pPr marL="871538" lvl="1" indent="-514350">
              <a:buFont typeface="+mj-lt"/>
              <a:buAutoNum type="alphaLcParenR"/>
            </a:pPr>
            <a:r>
              <a:rPr lang="en-US" b="0" dirty="0" smtClean="0"/>
              <a:t>RSA</a:t>
            </a:r>
          </a:p>
          <a:p>
            <a:pPr marL="871538" lvl="1" indent="-514350">
              <a:buFont typeface="+mj-lt"/>
              <a:buAutoNum type="alphaLcParenR"/>
            </a:pPr>
            <a:r>
              <a:rPr lang="en-US" b="0" dirty="0" smtClean="0"/>
              <a:t>SHA-1</a:t>
            </a:r>
          </a:p>
          <a:p>
            <a:pPr marL="871538" lvl="1" indent="-514350">
              <a:buFont typeface="+mj-lt"/>
              <a:buAutoNum type="alphaLcParenR"/>
            </a:pPr>
            <a:r>
              <a:rPr lang="en-US" b="0" dirty="0" smtClean="0"/>
              <a:t>MD5</a:t>
            </a:r>
            <a:endParaRPr lang="en-US" b="0"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36</a:t>
            </a:fld>
            <a:endParaRPr lang="en-US" dirty="0"/>
          </a:p>
        </p:txBody>
      </p:sp>
      <p:sp>
        <p:nvSpPr>
          <p:cNvPr id="5" name="Oval 4"/>
          <p:cNvSpPr/>
          <p:nvPr/>
        </p:nvSpPr>
        <p:spPr>
          <a:xfrm>
            <a:off x="495300" y="2667000"/>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144100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smtClean="0"/>
              <a:t>Отговор</a:t>
            </a:r>
            <a:endParaRPr lang="en-US" dirty="0"/>
          </a:p>
        </p:txBody>
      </p:sp>
      <p:sp>
        <p:nvSpPr>
          <p:cNvPr id="3" name="Content Placeholder 2"/>
          <p:cNvSpPr>
            <a:spLocks noGrp="1"/>
          </p:cNvSpPr>
          <p:nvPr>
            <p:ph idx="1"/>
          </p:nvPr>
        </p:nvSpPr>
        <p:spPr/>
        <p:txBody>
          <a:bodyPr/>
          <a:lstStyle/>
          <a:p>
            <a:r>
              <a:rPr lang="en-US" b="0" dirty="0">
                <a:effectLst/>
              </a:rPr>
              <a:t>RSA is asymmetric method for encoding. A user of RSA creates and then publishes the product of two large prime numbers as their public key. Anyone can use the public key to encrypt a message. If the public key is large enough, only someone with knowledge of the prime factors can feasibly decode the message</a:t>
            </a:r>
            <a:r>
              <a:rPr lang="en-US" b="0" dirty="0" smtClean="0">
                <a:effectLst/>
              </a:rPr>
              <a:t>.</a:t>
            </a:r>
            <a:endParaRPr lang="en-US" dirty="0" smtClean="0"/>
          </a:p>
          <a:p>
            <a:r>
              <a:rPr lang="en-US" dirty="0" smtClean="0"/>
              <a:t>Information</a:t>
            </a:r>
            <a:r>
              <a:rPr lang="bg-BG" dirty="0" smtClean="0"/>
              <a:t>:</a:t>
            </a:r>
            <a:endParaRPr lang="en-US" dirty="0" smtClean="0"/>
          </a:p>
          <a:p>
            <a:pPr lvl="1"/>
            <a:r>
              <a:rPr lang="en-US" sz="2800" dirty="0">
                <a:effectLst/>
                <a:hlinkClick r:id="rId2"/>
              </a:rPr>
              <a:t>http://en.wikipedia.org/wiki/RSA_(algorithm</a:t>
            </a:r>
            <a:r>
              <a:rPr lang="en-US" sz="2800" dirty="0" smtClean="0">
                <a:effectLst/>
                <a:hlinkClick r:id="rId2"/>
              </a:rPr>
              <a:t>)</a:t>
            </a:r>
            <a:endParaRPr lang="bg-BG" sz="2800"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37</a:t>
            </a:fld>
            <a:endParaRPr lang="en-US" dirty="0"/>
          </a:p>
        </p:txBody>
      </p:sp>
    </p:spTree>
    <p:extLst>
      <p:ext uri="{BB962C8B-B14F-4D97-AF65-F5344CB8AC3E}">
        <p14:creationId xmlns:p14="http://schemas.microsoft.com/office/powerpoint/2010/main" val="148202978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4114800"/>
            <a:ext cx="7924800" cy="685800"/>
          </a:xfrm>
        </p:spPr>
        <p:txBody>
          <a:bodyPr/>
          <a:lstStyle/>
          <a:p>
            <a:r>
              <a:rPr lang="en-US" dirty="0">
                <a:effectLst/>
              </a:rPr>
              <a:t>Presentation making &amp; Presentation </a:t>
            </a:r>
            <a:r>
              <a:rPr lang="en-US" dirty="0" smtClean="0">
                <a:effectLst/>
              </a:rPr>
              <a:t>skills</a:t>
            </a:r>
            <a:endParaRPr lang="en-US" dirty="0"/>
          </a:p>
        </p:txBody>
      </p:sp>
      <p:sp>
        <p:nvSpPr>
          <p:cNvPr id="3" name="Subtitle 2"/>
          <p:cNvSpPr>
            <a:spLocks noGrp="1"/>
          </p:cNvSpPr>
          <p:nvPr>
            <p:ph type="subTitle" idx="1"/>
          </p:nvPr>
        </p:nvSpPr>
        <p:spPr>
          <a:xfrm>
            <a:off x="609600" y="4988720"/>
            <a:ext cx="7924800" cy="1412080"/>
          </a:xfrm>
        </p:spPr>
        <p:txBody>
          <a:bodyPr/>
          <a:lstStyle/>
          <a:p>
            <a:r>
              <a:rPr lang="en-US" dirty="0" smtClean="0"/>
              <a:t>Software for presentations</a:t>
            </a:r>
            <a:r>
              <a:rPr lang="bg-BG" dirty="0" smtClean="0"/>
              <a:t>, </a:t>
            </a:r>
            <a:r>
              <a:rPr lang="en-US" dirty="0" smtClean="0"/>
              <a:t>presentation making</a:t>
            </a:r>
            <a:r>
              <a:rPr lang="bg-BG" dirty="0" smtClean="0"/>
              <a:t>, </a:t>
            </a:r>
            <a:r>
              <a:rPr lang="en-US" dirty="0" smtClean="0"/>
              <a:t>slides</a:t>
            </a:r>
            <a:r>
              <a:rPr lang="bg-BG" dirty="0" smtClean="0"/>
              <a:t>, </a:t>
            </a:r>
            <a:r>
              <a:rPr lang="en-US" dirty="0" smtClean="0"/>
              <a:t>effects</a:t>
            </a:r>
            <a:r>
              <a:rPr lang="bg-BG" dirty="0" smtClean="0"/>
              <a:t>, </a:t>
            </a:r>
            <a:r>
              <a:rPr lang="en-US" dirty="0" smtClean="0"/>
              <a:t>notes</a:t>
            </a:r>
            <a:r>
              <a:rPr lang="bg-BG" dirty="0" smtClean="0"/>
              <a:t>, </a:t>
            </a:r>
            <a:r>
              <a:rPr lang="en-US" dirty="0" smtClean="0"/>
              <a:t>colors</a:t>
            </a:r>
            <a:r>
              <a:rPr lang="bg-BG" dirty="0" smtClean="0"/>
              <a:t>, </a:t>
            </a:r>
            <a:r>
              <a:rPr lang="en-US" dirty="0" smtClean="0"/>
              <a:t>images</a:t>
            </a:r>
            <a:r>
              <a:rPr lang="bg-BG" dirty="0" smtClean="0"/>
              <a:t>, </a:t>
            </a:r>
            <a:r>
              <a:rPr lang="en-US" dirty="0" smtClean="0"/>
              <a:t>audio</a:t>
            </a:r>
            <a:r>
              <a:rPr lang="bg-BG" dirty="0" smtClean="0"/>
              <a:t>, </a:t>
            </a:r>
            <a:r>
              <a:rPr lang="en-US" dirty="0" smtClean="0"/>
              <a:t>video</a:t>
            </a:r>
            <a:endParaRPr lang="en-US" dirty="0"/>
          </a:p>
        </p:txBody>
      </p:sp>
      <p:pic>
        <p:nvPicPr>
          <p:cNvPr id="35842" name="Picture 2" descr="http://obamapacman.com/wp-content/uploads/2010/01/58.-Keynote-powerpoint-compatible-presentation-software-on-Apple-iPad-tablet-Apple-Senior-VP-Philip-W.-Schiller.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p:blipFill>
        <p:spPr bwMode="auto">
          <a:xfrm>
            <a:off x="2139245" y="1008344"/>
            <a:ext cx="4871156" cy="2726902"/>
          </a:xfrm>
          <a:prstGeom prst="roundRect">
            <a:avLst>
              <a:gd name="adj" fmla="val 5854"/>
            </a:avLst>
          </a:prstGeom>
          <a:noFill/>
          <a:ln>
            <a:solidFill>
              <a:schemeClr val="bg1">
                <a:lumMod val="65000"/>
                <a:lumOff val="35000"/>
              </a:schemeClr>
            </a:solidFill>
          </a:ln>
          <a:extLst>
            <a:ext uri="{909E8E84-426E-40DD-AFC4-6F175D3DCCD1}">
              <a14:hiddenFill xmlns:a14="http://schemas.microsoft.com/office/drawing/2010/main">
                <a:solidFill>
                  <a:srgbClr val="FFFFFF"/>
                </a:solidFill>
              </a14:hiddenFill>
            </a:ext>
          </a:extLst>
        </p:spPr>
      </p:pic>
      <p:pic>
        <p:nvPicPr>
          <p:cNvPr id="3584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1133" y="1600200"/>
            <a:ext cx="1958745" cy="1987550"/>
          </a:xfrm>
          <a:prstGeom prst="rect">
            <a:avLst/>
          </a:prstGeom>
          <a:noFill/>
          <a:ln>
            <a:noFill/>
          </a:ln>
          <a:effectLst>
            <a:glow rad="381000">
              <a:schemeClr val="accent2">
                <a:lumMod val="75000"/>
                <a:alpha val="25000"/>
              </a:schemeClr>
            </a:glow>
            <a:outerShdw dist="35921" dir="2700000" algn="ctr" rotWithShape="0">
              <a:schemeClr val="bg2"/>
            </a:outerShdw>
            <a:softEdge rad="381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5848" name="Picture 8"/>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a:stretch/>
        </p:blipFill>
        <p:spPr bwMode="auto">
          <a:xfrm rot="21300921">
            <a:off x="6589560" y="804532"/>
            <a:ext cx="1945756" cy="1817559"/>
          </a:xfrm>
          <a:prstGeom prst="rect">
            <a:avLst/>
          </a:prstGeom>
          <a:noFill/>
          <a:ln>
            <a:noFill/>
          </a:ln>
          <a:effectLst>
            <a:glow rad="381000">
              <a:schemeClr val="accent2">
                <a:lumMod val="75000"/>
                <a:alpha val="25000"/>
              </a:schemeClr>
            </a:glow>
            <a:outerShdw dist="35921" dir="2700000" algn="ctr" rotWithShape="0">
              <a:schemeClr val="bg2"/>
            </a:outerShdw>
            <a:softEdge rad="38100"/>
          </a:effectLst>
          <a:scene3d>
            <a:camera prst="perspectiveHeroicExtremeLeftFacing"/>
            <a:lightRig rig="threePt" dir="t"/>
          </a:scene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5851" name="Picture 1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rot="21173643">
            <a:off x="6452802" y="2789444"/>
            <a:ext cx="1340685" cy="1222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4479535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a:t>
            </a:r>
            <a:endParaRPr lang="en-US" dirty="0"/>
          </a:p>
        </p:txBody>
      </p:sp>
      <p:sp>
        <p:nvSpPr>
          <p:cNvPr id="3" name="Content Placeholder 2"/>
          <p:cNvSpPr>
            <a:spLocks noGrp="1"/>
          </p:cNvSpPr>
          <p:nvPr>
            <p:ph idx="1"/>
          </p:nvPr>
        </p:nvSpPr>
        <p:spPr>
          <a:xfrm>
            <a:off x="228600" y="914400"/>
            <a:ext cx="8686800" cy="5638800"/>
          </a:xfrm>
        </p:spPr>
        <p:txBody>
          <a:bodyPr/>
          <a:lstStyle/>
          <a:p>
            <a:r>
              <a:rPr lang="en-US" dirty="0">
                <a:effectLst/>
              </a:rPr>
              <a:t>What is the average attention span for people watching a presentation?  </a:t>
            </a:r>
            <a:endParaRPr lang="en-US" dirty="0" smtClean="0"/>
          </a:p>
          <a:p>
            <a:pPr marL="871538" lvl="1" indent="-514350">
              <a:buFont typeface="+mj-lt"/>
              <a:buAutoNum type="alphaLcParenR"/>
            </a:pPr>
            <a:r>
              <a:rPr lang="en-US" b="0" dirty="0">
                <a:effectLst/>
              </a:rPr>
              <a:t>One to three minutes </a:t>
            </a:r>
            <a:endParaRPr lang="en-US" b="0" dirty="0" smtClean="0">
              <a:effectLst/>
            </a:endParaRPr>
          </a:p>
          <a:p>
            <a:pPr marL="871538" lvl="1" indent="-514350">
              <a:buFont typeface="+mj-lt"/>
              <a:buAutoNum type="alphaLcParenR"/>
            </a:pPr>
            <a:r>
              <a:rPr lang="en-US" b="0" dirty="0" smtClean="0">
                <a:effectLst/>
              </a:rPr>
              <a:t>M</a:t>
            </a:r>
            <a:r>
              <a:rPr lang="en-US" b="0" dirty="0">
                <a:effectLst/>
              </a:rPr>
              <a:t>aximum twenty </a:t>
            </a:r>
            <a:r>
              <a:rPr lang="en-US" b="0" dirty="0" smtClean="0">
                <a:effectLst/>
              </a:rPr>
              <a:t>minutes</a:t>
            </a:r>
            <a:endParaRPr lang="en-US" dirty="0" smtClean="0"/>
          </a:p>
          <a:p>
            <a:pPr marL="871538" lvl="1" indent="-514350">
              <a:buFont typeface="+mj-lt"/>
              <a:buAutoNum type="alphaLcParenR"/>
            </a:pPr>
            <a:r>
              <a:rPr lang="en-US" b="0" dirty="0">
                <a:effectLst/>
              </a:rPr>
              <a:t>About half an hour </a:t>
            </a:r>
            <a:endParaRPr lang="en-US" b="0" dirty="0" smtClean="0">
              <a:effectLst/>
            </a:endParaRPr>
          </a:p>
          <a:p>
            <a:pPr marL="871538" lvl="1" indent="-514350">
              <a:buFont typeface="+mj-lt"/>
              <a:buAutoNum type="alphaLcParenR"/>
            </a:pPr>
            <a:r>
              <a:rPr lang="en-US" b="0" dirty="0" smtClean="0">
                <a:effectLst/>
              </a:rPr>
              <a:t>More than </a:t>
            </a:r>
            <a:r>
              <a:rPr lang="en-US" b="0" dirty="0">
                <a:effectLst/>
              </a:rPr>
              <a:t>half an </a:t>
            </a:r>
            <a:r>
              <a:rPr lang="en-US" b="0" dirty="0" smtClean="0">
                <a:effectLst/>
              </a:rPr>
              <a:t>hour</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39</a:t>
            </a:fld>
            <a:endParaRPr lang="en-US" dirty="0"/>
          </a:p>
        </p:txBody>
      </p:sp>
      <p:sp>
        <p:nvSpPr>
          <p:cNvPr id="5" name="Oval 4"/>
          <p:cNvSpPr/>
          <p:nvPr/>
        </p:nvSpPr>
        <p:spPr>
          <a:xfrm>
            <a:off x="522194" y="2667000"/>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786522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Answer</a:t>
            </a:r>
            <a:endParaRPr lang="en-US" dirty="0"/>
          </a:p>
        </p:txBody>
      </p:sp>
      <p:sp>
        <p:nvSpPr>
          <p:cNvPr id="3" name="Content Placeholder 2"/>
          <p:cNvSpPr>
            <a:spLocks noGrp="1"/>
          </p:cNvSpPr>
          <p:nvPr>
            <p:ph idx="1"/>
          </p:nvPr>
        </p:nvSpPr>
        <p:spPr/>
        <p:txBody>
          <a:bodyPr/>
          <a:lstStyle/>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r>
              <a:rPr lang="en-US" dirty="0" smtClean="0"/>
              <a:t>Information</a:t>
            </a:r>
            <a:r>
              <a:rPr lang="bg-BG" dirty="0" smtClean="0"/>
              <a:t>:</a:t>
            </a:r>
            <a:endParaRPr lang="en-US" dirty="0" smtClean="0"/>
          </a:p>
          <a:p>
            <a:pPr lvl="1"/>
            <a:r>
              <a:rPr lang="en-US" sz="2800" dirty="0">
                <a:effectLst/>
                <a:hlinkClick r:id="rId2"/>
              </a:rPr>
              <a:t>http://en.wikipedia.org/wiki/Video_card</a:t>
            </a:r>
            <a:endParaRPr lang="en-US" sz="2800" dirty="0" smtClean="0"/>
          </a:p>
          <a:p>
            <a:pPr marL="357188" lvl="1" indent="0">
              <a:buNone/>
            </a:pPr>
            <a:endParaRPr lang="en-US" sz="2800"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4</a:t>
            </a:fld>
            <a:endParaRPr lang="en-US" dirty="0"/>
          </a:p>
        </p:txBody>
      </p:sp>
    </p:spTree>
    <p:extLst>
      <p:ext uri="{BB962C8B-B14F-4D97-AF65-F5344CB8AC3E}">
        <p14:creationId xmlns:p14="http://schemas.microsoft.com/office/powerpoint/2010/main" val="270063517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Answer</a:t>
            </a:r>
            <a:endParaRPr lang="en-US" dirty="0"/>
          </a:p>
        </p:txBody>
      </p:sp>
      <p:sp>
        <p:nvSpPr>
          <p:cNvPr id="3" name="Content Placeholder 2"/>
          <p:cNvSpPr>
            <a:spLocks noGrp="1"/>
          </p:cNvSpPr>
          <p:nvPr>
            <p:ph idx="1"/>
          </p:nvPr>
        </p:nvSpPr>
        <p:spPr/>
        <p:txBody>
          <a:bodyPr/>
          <a:lstStyle/>
          <a:p>
            <a:r>
              <a:rPr lang="en-US" b="0" dirty="0">
                <a:effectLst/>
              </a:rPr>
              <a:t>Common estimates for sustained attention to a freely chosen task range </a:t>
            </a:r>
            <a:r>
              <a:rPr lang="en-US" dirty="0"/>
              <a:t/>
            </a:r>
            <a:br>
              <a:rPr lang="en-US" dirty="0"/>
            </a:br>
            <a:r>
              <a:rPr lang="en-US" b="0" dirty="0">
                <a:effectLst/>
              </a:rPr>
              <a:t>from about five minutes for a two-year-old child to a maximum of around</a:t>
            </a:r>
            <a:r>
              <a:rPr lang="en-US" dirty="0"/>
              <a:t/>
            </a:r>
            <a:br>
              <a:rPr lang="en-US" dirty="0"/>
            </a:br>
            <a:r>
              <a:rPr lang="en-US" b="0" dirty="0">
                <a:effectLst/>
              </a:rPr>
              <a:t>20 minutes in older children and adults</a:t>
            </a:r>
            <a:r>
              <a:rPr lang="en-US" b="0" dirty="0" smtClean="0">
                <a:effectLst/>
              </a:rPr>
              <a:t>.</a:t>
            </a:r>
          </a:p>
          <a:p>
            <a:r>
              <a:rPr lang="en-US" dirty="0" smtClean="0"/>
              <a:t>Information</a:t>
            </a:r>
            <a:r>
              <a:rPr lang="bg-BG" dirty="0" smtClean="0"/>
              <a:t>:</a:t>
            </a:r>
            <a:endParaRPr lang="en-US" dirty="0" smtClean="0"/>
          </a:p>
          <a:p>
            <a:pPr lvl="1"/>
            <a:r>
              <a:rPr lang="en-US" sz="2800" dirty="0">
                <a:effectLst/>
                <a:hlinkClick r:id="rId2"/>
              </a:rPr>
              <a:t>http://en.wikipedia.org/wiki/Attention_span</a:t>
            </a:r>
            <a:endParaRPr lang="bg-BG" sz="2800"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40</a:t>
            </a:fld>
            <a:endParaRPr lang="en-US" dirty="0"/>
          </a:p>
        </p:txBody>
      </p:sp>
    </p:spTree>
    <p:extLst>
      <p:ext uri="{BB962C8B-B14F-4D97-AF65-F5344CB8AC3E}">
        <p14:creationId xmlns:p14="http://schemas.microsoft.com/office/powerpoint/2010/main" val="254987876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1228725"/>
            <a:ext cx="7924800" cy="685800"/>
          </a:xfrm>
        </p:spPr>
        <p:txBody>
          <a:bodyPr/>
          <a:lstStyle/>
          <a:p>
            <a:r>
              <a:rPr lang="en-US" dirty="0" smtClean="0"/>
              <a:t>Multimedia</a:t>
            </a:r>
            <a:endParaRPr lang="en-US" dirty="0"/>
          </a:p>
        </p:txBody>
      </p:sp>
      <p:sp>
        <p:nvSpPr>
          <p:cNvPr id="3" name="Subtitle 2"/>
          <p:cNvSpPr>
            <a:spLocks noGrp="1"/>
          </p:cNvSpPr>
          <p:nvPr>
            <p:ph type="subTitle" idx="1"/>
          </p:nvPr>
        </p:nvSpPr>
        <p:spPr>
          <a:xfrm>
            <a:off x="609600" y="2143124"/>
            <a:ext cx="7924800" cy="954880"/>
          </a:xfrm>
        </p:spPr>
        <p:txBody>
          <a:bodyPr/>
          <a:lstStyle/>
          <a:p>
            <a:r>
              <a:rPr lang="en-US" dirty="0" smtClean="0"/>
              <a:t>Software for creating and editing multimedia: audio, video, file formats</a:t>
            </a:r>
            <a:endParaRPr lang="en-US" dirty="0"/>
          </a:p>
        </p:txBody>
      </p:sp>
      <p:pic>
        <p:nvPicPr>
          <p:cNvPr id="36866" name="Picture 2" descr="http://press.liacs.nl/medialab/bin/query.cgi?doc=146:frontpage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94416" y="3505200"/>
            <a:ext cx="5344584" cy="2748384"/>
          </a:xfrm>
          <a:prstGeom prst="roundRect">
            <a:avLst>
              <a:gd name="adj" fmla="val 3455"/>
            </a:avLst>
          </a:prstGeom>
          <a:noFill/>
          <a:ln>
            <a:solidFill>
              <a:schemeClr val="accent3">
                <a:lumMod val="40000"/>
                <a:lumOff val="60000"/>
                <a:alpha val="50000"/>
              </a:schemeClr>
            </a:solidFill>
          </a:ln>
          <a:extLst>
            <a:ext uri="{909E8E84-426E-40DD-AFC4-6F175D3DCCD1}">
              <a14:hiddenFill xmlns:a14="http://schemas.microsoft.com/office/drawing/2010/main">
                <a:solidFill>
                  <a:srgbClr val="FFFFFF"/>
                </a:solidFill>
              </a14:hiddenFill>
            </a:ext>
          </a:extLst>
        </p:spPr>
      </p:pic>
      <p:pic>
        <p:nvPicPr>
          <p:cNvPr id="36870" name="Picture 6" descr="http://www.webmediastudio.com.ar/imagenes/multimedia-web.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1296518">
            <a:off x="6698425" y="3825219"/>
            <a:ext cx="1752600" cy="1968755"/>
          </a:xfrm>
          <a:prstGeom prst="roundRect">
            <a:avLst>
              <a:gd name="adj" fmla="val 4306"/>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36868" name="Picture 4" descr="http://www.webdesignerdepot.org/wp-content/uploads/2010/07/multimedia1.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542213">
            <a:off x="554396" y="4578802"/>
            <a:ext cx="1343802" cy="1343802"/>
          </a:xfrm>
          <a:prstGeom prst="roundRect">
            <a:avLst>
              <a:gd name="adj" fmla="val 8669"/>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36872" name="Picture 8" descr="http://www.docente.mendoza.edu.ar/efisica/images/multimedia.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rot="21193159">
            <a:off x="1237405" y="3400857"/>
            <a:ext cx="1816578" cy="1297038"/>
          </a:xfrm>
          <a:prstGeom prst="roundRect">
            <a:avLst>
              <a:gd name="adj" fmla="val 8669"/>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683197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a:t>
            </a:r>
            <a:endParaRPr lang="en-US" dirty="0"/>
          </a:p>
        </p:txBody>
      </p:sp>
      <p:sp>
        <p:nvSpPr>
          <p:cNvPr id="3" name="Content Placeholder 2"/>
          <p:cNvSpPr>
            <a:spLocks noGrp="1"/>
          </p:cNvSpPr>
          <p:nvPr>
            <p:ph idx="1"/>
          </p:nvPr>
        </p:nvSpPr>
        <p:spPr>
          <a:xfrm>
            <a:off x="228600" y="914400"/>
            <a:ext cx="8686800" cy="5638800"/>
          </a:xfrm>
        </p:spPr>
        <p:txBody>
          <a:bodyPr/>
          <a:lstStyle/>
          <a:p>
            <a:r>
              <a:rPr lang="en-US" dirty="0">
                <a:effectLst/>
              </a:rPr>
              <a:t>Which of the following audio codecs is without </a:t>
            </a:r>
            <a:r>
              <a:rPr lang="en-US" dirty="0" smtClean="0">
                <a:effectLst/>
              </a:rPr>
              <a:t>compression</a:t>
            </a:r>
            <a:r>
              <a:rPr lang="bg-BG" dirty="0" smtClean="0"/>
              <a:t>?</a:t>
            </a:r>
            <a:endParaRPr lang="en-US" dirty="0" smtClean="0"/>
          </a:p>
          <a:p>
            <a:pPr marL="871538" lvl="1" indent="-514350">
              <a:buFont typeface="+mj-lt"/>
              <a:buAutoNum type="alphaLcParenR"/>
            </a:pPr>
            <a:r>
              <a:rPr lang="en-US" b="0" dirty="0" smtClean="0"/>
              <a:t>APE</a:t>
            </a:r>
          </a:p>
          <a:p>
            <a:pPr marL="871538" lvl="1" indent="-514350">
              <a:buFont typeface="+mj-lt"/>
              <a:buAutoNum type="alphaLcParenR"/>
            </a:pPr>
            <a:r>
              <a:rPr lang="en-US" b="0" dirty="0" smtClean="0"/>
              <a:t>AAC</a:t>
            </a:r>
          </a:p>
          <a:p>
            <a:pPr marL="871538" lvl="1" indent="-514350">
              <a:buFont typeface="+mj-lt"/>
              <a:buAutoNum type="alphaLcParenR"/>
            </a:pPr>
            <a:r>
              <a:rPr lang="en-US" b="0" dirty="0" smtClean="0"/>
              <a:t>WAV</a:t>
            </a:r>
          </a:p>
          <a:p>
            <a:pPr marL="871538" lvl="1" indent="-514350">
              <a:buFont typeface="+mj-lt"/>
              <a:buAutoNum type="alphaLcParenR"/>
            </a:pPr>
            <a:r>
              <a:rPr lang="en-US" b="0" dirty="0" smtClean="0"/>
              <a:t>FLAC</a:t>
            </a:r>
          </a:p>
          <a:p>
            <a:pPr marL="871538" lvl="1" indent="-514350">
              <a:buFont typeface="+mj-lt"/>
              <a:buAutoNum type="alphaLcParenR"/>
            </a:pPr>
            <a:r>
              <a:rPr lang="en-US" b="0" dirty="0" smtClean="0"/>
              <a:t>ALAC</a:t>
            </a:r>
          </a:p>
          <a:p>
            <a:pPr marL="871538" lvl="1" indent="-514350">
              <a:buFont typeface="+mj-lt"/>
              <a:buAutoNum type="alphaLcParenR"/>
            </a:pPr>
            <a:r>
              <a:rPr lang="en-US" b="0" dirty="0" smtClean="0"/>
              <a:t>MPEG-4</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42</a:t>
            </a:fld>
            <a:endParaRPr lang="en-US" dirty="0"/>
          </a:p>
        </p:txBody>
      </p:sp>
      <p:sp>
        <p:nvSpPr>
          <p:cNvPr id="5" name="Oval 4"/>
          <p:cNvSpPr/>
          <p:nvPr/>
        </p:nvSpPr>
        <p:spPr>
          <a:xfrm>
            <a:off x="490818" y="3352800"/>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147822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Answer</a:t>
            </a:r>
            <a:endParaRPr lang="en-US" dirty="0"/>
          </a:p>
        </p:txBody>
      </p:sp>
      <p:sp>
        <p:nvSpPr>
          <p:cNvPr id="3" name="Content Placeholder 2"/>
          <p:cNvSpPr>
            <a:spLocks noGrp="1"/>
          </p:cNvSpPr>
          <p:nvPr>
            <p:ph idx="1"/>
          </p:nvPr>
        </p:nvSpPr>
        <p:spPr/>
        <p:txBody>
          <a:bodyPr/>
          <a:lstStyle/>
          <a:p>
            <a:r>
              <a:rPr lang="en-US" b="0" dirty="0">
                <a:effectLst/>
              </a:rPr>
              <a:t>It is the main format used on Windows systems for uncompressed audio. </a:t>
            </a:r>
            <a:endParaRPr lang="en-US" dirty="0" smtClean="0"/>
          </a:p>
          <a:p>
            <a:pPr lvl="1"/>
            <a:r>
              <a:rPr lang="en-US" b="0" dirty="0" smtClean="0">
                <a:effectLst/>
              </a:rPr>
              <a:t>Also known with abbreviation of “.wave”</a:t>
            </a:r>
          </a:p>
          <a:p>
            <a:pPr lvl="1"/>
            <a:r>
              <a:rPr lang="en-US" b="0" dirty="0" smtClean="0">
                <a:effectLst/>
              </a:rPr>
              <a:t>The </a:t>
            </a:r>
            <a:r>
              <a:rPr lang="en-US" b="0" dirty="0">
                <a:effectLst/>
              </a:rPr>
              <a:t>WAV files are large but suitable for retaining high quality audio</a:t>
            </a:r>
            <a:r>
              <a:rPr lang="en-US" b="0" dirty="0" smtClean="0">
                <a:effectLst/>
              </a:rPr>
              <a:t>.</a:t>
            </a:r>
            <a:endParaRPr lang="en-US" dirty="0" smtClean="0"/>
          </a:p>
          <a:p>
            <a:r>
              <a:rPr lang="en-US" dirty="0" smtClean="0"/>
              <a:t>Information</a:t>
            </a:r>
            <a:r>
              <a:rPr lang="bg-BG" dirty="0" smtClean="0"/>
              <a:t>:</a:t>
            </a:r>
            <a:endParaRPr lang="en-US" dirty="0" smtClean="0"/>
          </a:p>
          <a:p>
            <a:pPr lvl="1"/>
            <a:r>
              <a:rPr lang="en-US" sz="2800" dirty="0" smtClean="0">
                <a:hlinkClick r:id="rId2"/>
              </a:rPr>
              <a:t>http</a:t>
            </a:r>
            <a:r>
              <a:rPr lang="en-US" sz="2800" dirty="0">
                <a:hlinkClick r:id="rId2"/>
              </a:rPr>
              <a:t>://en.wikipedia.org/wiki/WAV</a:t>
            </a:r>
            <a:endParaRPr lang="en-US" sz="2800" dirty="0" smtClean="0"/>
          </a:p>
          <a:p>
            <a:pPr lvl="1"/>
            <a:r>
              <a:rPr lang="en-US" sz="2800" dirty="0">
                <a:hlinkClick r:id="rId3"/>
              </a:rPr>
              <a:t>http://en.wikipedia.org/wiki/List_of_codecs</a:t>
            </a:r>
            <a:endParaRPr lang="en-US" sz="2800" dirty="0" smtClean="0"/>
          </a:p>
          <a:p>
            <a:pPr marL="357188" lvl="1" indent="0">
              <a:buNone/>
            </a:pPr>
            <a:endParaRPr lang="bg-BG" sz="2800"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43</a:t>
            </a:fld>
            <a:endParaRPr lang="en-US" dirty="0"/>
          </a:p>
        </p:txBody>
      </p:sp>
    </p:spTree>
    <p:extLst>
      <p:ext uri="{BB962C8B-B14F-4D97-AF65-F5344CB8AC3E}">
        <p14:creationId xmlns:p14="http://schemas.microsoft.com/office/powerpoint/2010/main" val="166725926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4431510"/>
            <a:ext cx="7924800" cy="685800"/>
          </a:xfrm>
        </p:spPr>
        <p:txBody>
          <a:bodyPr/>
          <a:lstStyle/>
          <a:p>
            <a:r>
              <a:rPr lang="en-US" dirty="0" smtClean="0"/>
              <a:t>Computer networks</a:t>
            </a:r>
            <a:endParaRPr lang="en-US" dirty="0"/>
          </a:p>
        </p:txBody>
      </p:sp>
      <p:sp>
        <p:nvSpPr>
          <p:cNvPr id="3" name="Subtitle 2"/>
          <p:cNvSpPr>
            <a:spLocks noGrp="1"/>
          </p:cNvSpPr>
          <p:nvPr>
            <p:ph type="subTitle" idx="1"/>
          </p:nvPr>
        </p:nvSpPr>
        <p:spPr>
          <a:xfrm>
            <a:off x="762000" y="5300754"/>
            <a:ext cx="7620000" cy="1031078"/>
          </a:xfrm>
        </p:spPr>
        <p:txBody>
          <a:bodyPr/>
          <a:lstStyle/>
          <a:p>
            <a:r>
              <a:rPr lang="en-US" dirty="0" smtClean="0"/>
              <a:t>OSI model</a:t>
            </a:r>
            <a:r>
              <a:rPr lang="bg-BG" dirty="0" smtClean="0"/>
              <a:t>, </a:t>
            </a:r>
            <a:r>
              <a:rPr lang="en-US" dirty="0" smtClean="0"/>
              <a:t>network models</a:t>
            </a:r>
            <a:r>
              <a:rPr lang="bg-BG" dirty="0" smtClean="0"/>
              <a:t>, </a:t>
            </a:r>
            <a:r>
              <a:rPr lang="en-US" dirty="0" smtClean="0"/>
              <a:t>protocols</a:t>
            </a:r>
            <a:r>
              <a:rPr lang="bg-BG" dirty="0" smtClean="0"/>
              <a:t>, </a:t>
            </a:r>
            <a:r>
              <a:rPr lang="en-US" dirty="0" smtClean="0"/>
              <a:t>standards</a:t>
            </a:r>
            <a:r>
              <a:rPr lang="bg-BG" dirty="0" smtClean="0"/>
              <a:t>, </a:t>
            </a:r>
            <a:r>
              <a:rPr lang="en-US" dirty="0" smtClean="0"/>
              <a:t>hardware equipment</a:t>
            </a:r>
            <a:endParaRPr lang="en-US" dirty="0"/>
          </a:p>
        </p:txBody>
      </p:sp>
      <p:pic>
        <p:nvPicPr>
          <p:cNvPr id="38914" name="Picture 2" descr="http://supportpc.eu/wp-content/uploads/2010/08/network-security-new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1057276"/>
            <a:ext cx="4712142" cy="2905124"/>
          </a:xfrm>
          <a:prstGeom prst="roundRect">
            <a:avLst>
              <a:gd name="adj" fmla="val 4358"/>
            </a:avLst>
          </a:prstGeom>
          <a:noFill/>
          <a:ln>
            <a:solidFill>
              <a:schemeClr val="accent5">
                <a:lumMod val="75000"/>
              </a:schemeClr>
            </a:solidFill>
          </a:ln>
          <a:extLst>
            <a:ext uri="{909E8E84-426E-40DD-AFC4-6F175D3DCCD1}">
              <a14:hiddenFill xmlns:a14="http://schemas.microsoft.com/office/drawing/2010/main">
                <a:solidFill>
                  <a:srgbClr val="FFFFFF"/>
                </a:solidFill>
              </a14:hiddenFill>
            </a:ext>
          </a:extLst>
        </p:spPr>
      </p:pic>
      <p:pic>
        <p:nvPicPr>
          <p:cNvPr id="38916" name="Picture 4" descr="http://theochem.org/~andreas/images/network.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07978" y="1057276"/>
            <a:ext cx="2521622" cy="2905124"/>
          </a:xfrm>
          <a:prstGeom prst="roundRect">
            <a:avLst>
              <a:gd name="adj" fmla="val 4358"/>
            </a:avLst>
          </a:prstGeom>
          <a:noFill/>
          <a:ln>
            <a:solidFill>
              <a:schemeClr val="accent5">
                <a:lumMod val="75000"/>
              </a:schemeClr>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729409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a:t>
            </a:r>
            <a:endParaRPr lang="en-US" dirty="0"/>
          </a:p>
        </p:txBody>
      </p:sp>
      <p:sp>
        <p:nvSpPr>
          <p:cNvPr id="3" name="Content Placeholder 2"/>
          <p:cNvSpPr>
            <a:spLocks noGrp="1"/>
          </p:cNvSpPr>
          <p:nvPr>
            <p:ph idx="1"/>
          </p:nvPr>
        </p:nvSpPr>
        <p:spPr>
          <a:xfrm>
            <a:off x="228600" y="914400"/>
            <a:ext cx="8686800" cy="5638800"/>
          </a:xfrm>
        </p:spPr>
        <p:txBody>
          <a:bodyPr/>
          <a:lstStyle/>
          <a:p>
            <a:r>
              <a:rPr lang="en-US" dirty="0">
                <a:effectLst/>
              </a:rPr>
              <a:t>What does the name of the network protocol UDP stand for</a:t>
            </a:r>
            <a:r>
              <a:rPr lang="en-US" dirty="0" smtClean="0">
                <a:effectLst/>
              </a:rPr>
              <a:t>?</a:t>
            </a:r>
            <a:endParaRPr lang="en-US" dirty="0" smtClean="0"/>
          </a:p>
          <a:p>
            <a:pPr marL="871538" lvl="1" indent="-514350">
              <a:buFont typeface="+mj-lt"/>
              <a:buAutoNum type="alphaLcParenR"/>
            </a:pPr>
            <a:r>
              <a:rPr lang="en-US" b="0" dirty="0" smtClean="0">
                <a:effectLst/>
              </a:rPr>
              <a:t>Unidirectional Data Protocol</a:t>
            </a:r>
            <a:endParaRPr lang="en-US" dirty="0" smtClean="0"/>
          </a:p>
          <a:p>
            <a:pPr marL="871538" lvl="1" indent="-514350">
              <a:buFont typeface="+mj-lt"/>
              <a:buAutoNum type="alphaLcParenR"/>
            </a:pPr>
            <a:r>
              <a:rPr lang="en-US" b="0" dirty="0" smtClean="0">
                <a:effectLst/>
              </a:rPr>
              <a:t>Unreliable </a:t>
            </a:r>
            <a:r>
              <a:rPr lang="en-US" b="0" dirty="0">
                <a:effectLst/>
              </a:rPr>
              <a:t>Data Protocol</a:t>
            </a:r>
            <a:endParaRPr lang="en-US" dirty="0" smtClean="0"/>
          </a:p>
          <a:p>
            <a:pPr marL="871538" lvl="1" indent="-514350">
              <a:buFont typeface="+mj-lt"/>
              <a:buAutoNum type="alphaLcParenR"/>
            </a:pPr>
            <a:r>
              <a:rPr lang="en-US" b="0" dirty="0">
                <a:effectLst/>
              </a:rPr>
              <a:t>User Datagram Protocol</a:t>
            </a:r>
            <a:endParaRPr lang="en-US" dirty="0" smtClean="0"/>
          </a:p>
          <a:p>
            <a:pPr marL="871538" lvl="1" indent="-514350">
              <a:buFont typeface="+mj-lt"/>
              <a:buAutoNum type="alphaLcParenR"/>
            </a:pPr>
            <a:r>
              <a:rPr lang="en-US" b="0" dirty="0">
                <a:effectLst/>
              </a:rPr>
              <a:t>Universal Data Protocol</a:t>
            </a:r>
            <a:endParaRPr lang="en-US" dirty="0" smtClean="0"/>
          </a:p>
          <a:p>
            <a:pPr marL="871538" lvl="1" indent="-514350">
              <a:buFont typeface="+mj-lt"/>
              <a:buAutoNum type="alphaLcParenR"/>
            </a:pPr>
            <a:r>
              <a:rPr lang="en-US" b="0" dirty="0">
                <a:effectLst/>
              </a:rPr>
              <a:t>Unidirectional Datagram </a:t>
            </a:r>
            <a:r>
              <a:rPr lang="en-US" b="0" dirty="0" smtClean="0">
                <a:effectLst/>
              </a:rPr>
              <a:t>Protocol</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45</a:t>
            </a:fld>
            <a:endParaRPr lang="en-US" dirty="0"/>
          </a:p>
        </p:txBody>
      </p:sp>
      <p:sp>
        <p:nvSpPr>
          <p:cNvPr id="5" name="Oval 4"/>
          <p:cNvSpPr/>
          <p:nvPr/>
        </p:nvSpPr>
        <p:spPr>
          <a:xfrm>
            <a:off x="495300" y="3352800"/>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305058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Answer</a:t>
            </a:r>
            <a:endParaRPr lang="en-US" dirty="0"/>
          </a:p>
        </p:txBody>
      </p:sp>
      <p:sp>
        <p:nvSpPr>
          <p:cNvPr id="3" name="Content Placeholder 2"/>
          <p:cNvSpPr>
            <a:spLocks noGrp="1"/>
          </p:cNvSpPr>
          <p:nvPr>
            <p:ph idx="1"/>
          </p:nvPr>
        </p:nvSpPr>
        <p:spPr>
          <a:xfrm>
            <a:off x="0" y="609600"/>
            <a:ext cx="8686800" cy="5791200"/>
          </a:xfrm>
        </p:spPr>
        <p:txBody>
          <a:bodyPr/>
          <a:lstStyle/>
          <a:p>
            <a:r>
              <a:rPr lang="en-US" sz="2800" b="0" dirty="0" smtClean="0">
                <a:effectLst/>
              </a:rPr>
              <a:t>The </a:t>
            </a:r>
            <a:r>
              <a:rPr lang="en-US" sz="2800" b="0" dirty="0">
                <a:effectLst/>
              </a:rPr>
              <a:t>"User Datagram Protocol" (UDP) is one of the core members of the protocols used for data transfer in Internet, which is characterized with its speed. UDP is minimal transfer protocol, which computer applications can use to send messages, in this case referred to as "datagrams". UDP does not guarantee data delivery, order of delivery or duplicate protection, but provides checksums for data integrity and port numbers for addressing different functions at the </a:t>
            </a:r>
            <a:r>
              <a:rPr lang="en-US" sz="2800" b="0" dirty="0" smtClean="0">
                <a:effectLst/>
              </a:rPr>
              <a:t>source </a:t>
            </a:r>
            <a:r>
              <a:rPr lang="en-US" sz="2800" b="0" dirty="0">
                <a:effectLst/>
              </a:rPr>
              <a:t>and destination of the datagram</a:t>
            </a:r>
            <a:r>
              <a:rPr lang="en-US" sz="2800" b="0" dirty="0" smtClean="0">
                <a:effectLst/>
              </a:rPr>
              <a:t>.</a:t>
            </a:r>
            <a:endParaRPr lang="en-US" sz="2800" dirty="0" smtClean="0"/>
          </a:p>
          <a:p>
            <a:r>
              <a:rPr lang="en-US" sz="2800" dirty="0" smtClean="0"/>
              <a:t>Information</a:t>
            </a:r>
            <a:r>
              <a:rPr lang="bg-BG" sz="2800" dirty="0" smtClean="0"/>
              <a:t>:</a:t>
            </a:r>
            <a:endParaRPr lang="en-US" sz="2800" dirty="0" smtClean="0"/>
          </a:p>
          <a:p>
            <a:pPr lvl="1"/>
            <a:r>
              <a:rPr lang="en-US" sz="2400" dirty="0">
                <a:effectLst/>
                <a:hlinkClick r:id="rId2"/>
              </a:rPr>
              <a:t>http</a:t>
            </a:r>
            <a:r>
              <a:rPr lang="en-US" sz="2400" dirty="0" smtClean="0">
                <a:effectLst/>
                <a:hlinkClick r:id="rId2"/>
              </a:rPr>
              <a:t>://en.wikipedia.org/wiki/User_Datagram_Protocol</a:t>
            </a:r>
            <a:endParaRPr lang="bg-BG" sz="2400"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46</a:t>
            </a:fld>
            <a:endParaRPr lang="en-US" dirty="0"/>
          </a:p>
        </p:txBody>
      </p:sp>
    </p:spTree>
    <p:extLst>
      <p:ext uri="{BB962C8B-B14F-4D97-AF65-F5344CB8AC3E}">
        <p14:creationId xmlns:p14="http://schemas.microsoft.com/office/powerpoint/2010/main" val="2703483197"/>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4603045"/>
            <a:ext cx="7924800" cy="685800"/>
          </a:xfrm>
        </p:spPr>
        <p:txBody>
          <a:bodyPr/>
          <a:lstStyle/>
          <a:p>
            <a:r>
              <a:rPr lang="en-US" dirty="0" smtClean="0"/>
              <a:t>Internet</a:t>
            </a:r>
            <a:endParaRPr lang="en-US" dirty="0"/>
          </a:p>
        </p:txBody>
      </p:sp>
      <p:sp>
        <p:nvSpPr>
          <p:cNvPr id="3" name="Subtitle 2"/>
          <p:cNvSpPr>
            <a:spLocks noGrp="1"/>
          </p:cNvSpPr>
          <p:nvPr>
            <p:ph type="subTitle" idx="1"/>
          </p:nvPr>
        </p:nvSpPr>
        <p:spPr>
          <a:xfrm>
            <a:off x="609600" y="5410200"/>
            <a:ext cx="7924800" cy="1026320"/>
          </a:xfrm>
        </p:spPr>
        <p:txBody>
          <a:bodyPr/>
          <a:lstStyle/>
          <a:p>
            <a:r>
              <a:rPr lang="en-US" dirty="0" smtClean="0"/>
              <a:t>Internet</a:t>
            </a:r>
            <a:r>
              <a:rPr lang="ru-RU" dirty="0" smtClean="0"/>
              <a:t>, </a:t>
            </a:r>
            <a:r>
              <a:rPr lang="en-US" dirty="0" smtClean="0"/>
              <a:t>protocols</a:t>
            </a:r>
            <a:r>
              <a:rPr lang="ru-RU" dirty="0" smtClean="0"/>
              <a:t>, </a:t>
            </a:r>
            <a:r>
              <a:rPr lang="en-US" dirty="0" smtClean="0"/>
              <a:t>services</a:t>
            </a:r>
            <a:r>
              <a:rPr lang="ru-RU" dirty="0" smtClean="0"/>
              <a:t>, </a:t>
            </a:r>
            <a:r>
              <a:rPr lang="ru-RU" dirty="0"/>
              <a:t>WWW, HTTP, </a:t>
            </a:r>
            <a:r>
              <a:rPr lang="en-US" dirty="0" smtClean="0"/>
              <a:t>FTP, </a:t>
            </a:r>
            <a:r>
              <a:rPr lang="ru-RU" dirty="0" smtClean="0"/>
              <a:t>SMTP</a:t>
            </a:r>
            <a:r>
              <a:rPr lang="en-US" dirty="0" smtClean="0"/>
              <a:t>, POP3, IMAP, WebDAV</a:t>
            </a:r>
            <a:r>
              <a:rPr lang="ru-RU" dirty="0" smtClean="0"/>
              <a:t>,</a:t>
            </a:r>
            <a:r>
              <a:rPr lang="en-US" dirty="0" smtClean="0"/>
              <a:t> IP, DNS, …</a:t>
            </a:r>
            <a:endParaRPr lang="ru-RU" dirty="0"/>
          </a:p>
        </p:txBody>
      </p:sp>
      <p:pic>
        <p:nvPicPr>
          <p:cNvPr id="41986" name="Picture 2" descr="http://www.moderno.info/wp-content/uploads/2009/04/internet-network.jpg"/>
          <p:cNvPicPr>
            <a:picLocks noChangeAspect="1" noChangeArrowheads="1"/>
          </p:cNvPicPr>
          <p:nvPr/>
        </p:nvPicPr>
        <p:blipFill>
          <a:blip r:embed="rId2">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rot="21428012">
            <a:off x="603602" y="1110739"/>
            <a:ext cx="3200400" cy="2928366"/>
          </a:xfrm>
          <a:prstGeom prst="roundRect">
            <a:avLst>
              <a:gd name="adj" fmla="val 3174"/>
            </a:avLst>
          </a:prstGeom>
          <a:noFill/>
          <a:ln>
            <a:solidFill>
              <a:schemeClr val="tx2">
                <a:lumMod val="40000"/>
                <a:lumOff val="60000"/>
                <a:alpha val="50000"/>
              </a:schemeClr>
            </a:solidFill>
          </a:ln>
          <a:extLst>
            <a:ext uri="{909E8E84-426E-40DD-AFC4-6F175D3DCCD1}">
              <a14:hiddenFill xmlns:a14="http://schemas.microsoft.com/office/drawing/2010/main">
                <a:solidFill>
                  <a:srgbClr val="FFFFFF"/>
                </a:solidFill>
              </a14:hiddenFill>
            </a:ext>
          </a:extLst>
        </p:spPr>
      </p:pic>
      <p:pic>
        <p:nvPicPr>
          <p:cNvPr id="41992" name="Picture 8" descr="http://blogs.ec.europa.eu/neelie-kroes/files/internet-of-things1.jpg"/>
          <p:cNvPicPr>
            <a:picLocks noChangeAspect="1" noChangeArrowheads="1"/>
          </p:cNvPicPr>
          <p:nvPr/>
        </p:nvPicPr>
        <p:blipFill>
          <a:blip r:embed="rId3">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rot="153387">
            <a:off x="4951615" y="1110739"/>
            <a:ext cx="3582098" cy="2928366"/>
          </a:xfrm>
          <a:prstGeom prst="roundRect">
            <a:avLst>
              <a:gd name="adj" fmla="val 3174"/>
            </a:avLst>
          </a:prstGeom>
          <a:noFill/>
          <a:ln>
            <a:solidFill>
              <a:schemeClr val="tx2">
                <a:lumMod val="40000"/>
                <a:lumOff val="60000"/>
                <a:alpha val="50000"/>
              </a:schemeClr>
            </a:solidFill>
          </a:ln>
          <a:extLst>
            <a:ext uri="{909E8E84-426E-40DD-AFC4-6F175D3DCCD1}">
              <a14:hiddenFill xmlns:a14="http://schemas.microsoft.com/office/drawing/2010/main">
                <a:solidFill>
                  <a:srgbClr val="FFFFFF"/>
                </a:solidFill>
              </a14:hiddenFill>
            </a:ext>
          </a:extLst>
        </p:spPr>
      </p:pic>
      <p:pic>
        <p:nvPicPr>
          <p:cNvPr id="41988" name="Picture 4" descr="http://t2.gstatic.com/images?q=tbn:uhIC_U9BjeZ7SM:http://www.theredwoodmotel.com/images/internet.jpg&amp;t=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64113" y="2689124"/>
            <a:ext cx="2009776" cy="1580812"/>
          </a:xfrm>
          <a:prstGeom prst="roundRect">
            <a:avLst>
              <a:gd name="adj" fmla="val 6669"/>
            </a:avLst>
          </a:prstGeom>
          <a:noFill/>
          <a:ln>
            <a:solidFill>
              <a:schemeClr val="accent4">
                <a:lumMod val="75000"/>
                <a:alpha val="50000"/>
              </a:schemeClr>
            </a:solidFill>
          </a:ln>
          <a:extLst>
            <a:ext uri="{909E8E84-426E-40DD-AFC4-6F175D3DCCD1}">
              <a14:hiddenFill xmlns:a14="http://schemas.microsoft.com/office/drawing/2010/main">
                <a:solidFill>
                  <a:srgbClr val="FFFFFF"/>
                </a:solidFill>
              </a14:hiddenFill>
            </a:ext>
          </a:extLst>
        </p:spPr>
      </p:pic>
      <p:pic>
        <p:nvPicPr>
          <p:cNvPr id="41990" name="Picture 6" descr="http://www.clarkeinternetmarketing.com/internet-marketing.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55457" y="533400"/>
            <a:ext cx="2227088" cy="1755336"/>
          </a:xfrm>
          <a:prstGeom prst="roundRect">
            <a:avLst>
              <a:gd name="adj" fmla="val 6669"/>
            </a:avLst>
          </a:prstGeom>
          <a:noFill/>
          <a:ln>
            <a:solidFill>
              <a:schemeClr val="accent4">
                <a:lumMod val="75000"/>
              </a:schemeClr>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056469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a:t>
            </a:r>
            <a:endParaRPr lang="en-US" dirty="0"/>
          </a:p>
        </p:txBody>
      </p:sp>
      <p:sp>
        <p:nvSpPr>
          <p:cNvPr id="3" name="Content Placeholder 2"/>
          <p:cNvSpPr>
            <a:spLocks noGrp="1"/>
          </p:cNvSpPr>
          <p:nvPr>
            <p:ph idx="1"/>
          </p:nvPr>
        </p:nvSpPr>
        <p:spPr>
          <a:xfrm>
            <a:off x="228600" y="914400"/>
            <a:ext cx="8686800" cy="5638800"/>
          </a:xfrm>
        </p:spPr>
        <p:txBody>
          <a:bodyPr/>
          <a:lstStyle/>
          <a:p>
            <a:r>
              <a:rPr lang="en-US" dirty="0">
                <a:effectLst/>
              </a:rPr>
              <a:t>Which one of the protocols IMAP, POP3 and SMTP provides the sending of email messages in mail clients (Outlook, </a:t>
            </a:r>
            <a:r>
              <a:rPr lang="en-US" dirty="0" smtClean="0">
                <a:effectLst/>
              </a:rPr>
              <a:t>Thunderbird etc.)?</a:t>
            </a:r>
            <a:endParaRPr lang="en-US" dirty="0" smtClean="0"/>
          </a:p>
          <a:p>
            <a:pPr marL="871538" lvl="1" indent="-514350">
              <a:buFont typeface="+mj-lt"/>
              <a:buAutoNum type="alphaLcParenR"/>
            </a:pPr>
            <a:r>
              <a:rPr lang="en-US" b="0" dirty="0" smtClean="0">
                <a:effectLst/>
              </a:rPr>
              <a:t>IMAP</a:t>
            </a:r>
            <a:endParaRPr lang="en-US" dirty="0" smtClean="0"/>
          </a:p>
          <a:p>
            <a:pPr marL="871538" lvl="1" indent="-514350">
              <a:buFont typeface="+mj-lt"/>
              <a:buAutoNum type="alphaLcParenR"/>
            </a:pPr>
            <a:r>
              <a:rPr lang="en-US" b="0" dirty="0" smtClean="0"/>
              <a:t>POP3</a:t>
            </a:r>
          </a:p>
          <a:p>
            <a:pPr marL="871538" lvl="1" indent="-514350">
              <a:buFont typeface="+mj-lt"/>
              <a:buAutoNum type="alphaLcParenR"/>
            </a:pPr>
            <a:r>
              <a:rPr lang="en-US" b="0" dirty="0" smtClean="0"/>
              <a:t>SMTP</a:t>
            </a:r>
          </a:p>
          <a:p>
            <a:pPr marL="871538" lvl="1" indent="-514350">
              <a:buFont typeface="+mj-lt"/>
              <a:buAutoNum type="alphaLcParenR"/>
            </a:pPr>
            <a:r>
              <a:rPr lang="en-US" b="0" dirty="0">
                <a:effectLst/>
              </a:rPr>
              <a:t>All of the above protocols can download and send email messages in mail clients</a:t>
            </a:r>
            <a:r>
              <a:rPr lang="en-US" b="0" dirty="0" smtClean="0">
                <a:effectLst/>
              </a:rPr>
              <a:t>.</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48</a:t>
            </a:fld>
            <a:endParaRPr lang="en-US" dirty="0"/>
          </a:p>
        </p:txBody>
      </p:sp>
      <p:sp>
        <p:nvSpPr>
          <p:cNvPr id="5" name="Oval 4"/>
          <p:cNvSpPr/>
          <p:nvPr/>
        </p:nvSpPr>
        <p:spPr>
          <a:xfrm>
            <a:off x="517712" y="4482352"/>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654795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Answer</a:t>
            </a:r>
            <a:endParaRPr lang="en-US" dirty="0"/>
          </a:p>
        </p:txBody>
      </p:sp>
      <p:sp>
        <p:nvSpPr>
          <p:cNvPr id="3" name="Content Placeholder 2"/>
          <p:cNvSpPr>
            <a:spLocks noGrp="1"/>
          </p:cNvSpPr>
          <p:nvPr>
            <p:ph idx="1"/>
          </p:nvPr>
        </p:nvSpPr>
        <p:spPr/>
        <p:txBody>
          <a:bodyPr/>
          <a:lstStyle/>
          <a:p>
            <a:r>
              <a:rPr lang="en-US" b="0" dirty="0">
                <a:effectLst/>
              </a:rPr>
              <a:t>All three protocols IMAP, POP3 and SMTP are used in mail clients for message exchange. IMAP and POP3 are used for downloading messages and SMTP is used to send messages</a:t>
            </a:r>
            <a:r>
              <a:rPr lang="en-US" b="0" dirty="0" smtClean="0">
                <a:effectLst/>
              </a:rPr>
              <a:t>.</a:t>
            </a:r>
            <a:endParaRPr lang="en-US" dirty="0" smtClean="0"/>
          </a:p>
          <a:p>
            <a:r>
              <a:rPr lang="en-US" dirty="0" smtClean="0"/>
              <a:t>Information</a:t>
            </a:r>
            <a:r>
              <a:rPr lang="bg-BG" dirty="0" smtClean="0"/>
              <a:t>:</a:t>
            </a:r>
            <a:endParaRPr lang="en-US" dirty="0" smtClean="0"/>
          </a:p>
          <a:p>
            <a:pPr lvl="1"/>
            <a:r>
              <a:rPr lang="en-US" sz="2800" dirty="0">
                <a:effectLst/>
                <a:hlinkClick r:id="rId2"/>
              </a:rPr>
              <a:t>http://en.wikipedia.org/wiki/Simple_Mail_Transfer_Protocol</a:t>
            </a:r>
            <a:endParaRPr lang="bg-BG" sz="2800"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49</a:t>
            </a:fld>
            <a:endParaRPr lang="en-US" dirty="0"/>
          </a:p>
        </p:txBody>
      </p:sp>
    </p:spTree>
    <p:extLst>
      <p:ext uri="{BB962C8B-B14F-4D97-AF65-F5344CB8AC3E}">
        <p14:creationId xmlns:p14="http://schemas.microsoft.com/office/powerpoint/2010/main" val="257033604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4800601"/>
            <a:ext cx="7924800" cy="685800"/>
          </a:xfrm>
        </p:spPr>
        <p:txBody>
          <a:bodyPr/>
          <a:lstStyle/>
          <a:p>
            <a:r>
              <a:rPr lang="en-US" dirty="0" smtClean="0"/>
              <a:t>Computer programs</a:t>
            </a:r>
            <a:endParaRPr lang="en-US" dirty="0"/>
          </a:p>
        </p:txBody>
      </p:sp>
      <p:sp>
        <p:nvSpPr>
          <p:cNvPr id="3" name="Subtitle 2"/>
          <p:cNvSpPr>
            <a:spLocks noGrp="1"/>
          </p:cNvSpPr>
          <p:nvPr>
            <p:ph type="subTitle" idx="1"/>
          </p:nvPr>
        </p:nvSpPr>
        <p:spPr>
          <a:xfrm>
            <a:off x="609600" y="5526880"/>
            <a:ext cx="7924800" cy="569120"/>
          </a:xfrm>
        </p:spPr>
        <p:txBody>
          <a:bodyPr/>
          <a:lstStyle/>
          <a:p>
            <a:r>
              <a:rPr lang="en-US" dirty="0" smtClean="0"/>
              <a:t>Software</a:t>
            </a:r>
            <a:endParaRPr lang="en-US" dirty="0"/>
          </a:p>
        </p:txBody>
      </p:sp>
      <p:pic>
        <p:nvPicPr>
          <p:cNvPr id="5122" name="Picture 2" descr="http://cache.boston.com/bonzai-fba/Third_Party_Photo/2008/02/20/1204132999_0916.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99216" y="1066800"/>
            <a:ext cx="4734984" cy="3309054"/>
          </a:xfrm>
          <a:prstGeom prst="roundRect">
            <a:avLst>
              <a:gd name="adj" fmla="val 2790"/>
            </a:avLst>
          </a:prstGeom>
          <a:noFill/>
          <a:ln>
            <a:solidFill>
              <a:schemeClr val="accent5">
                <a:lumMod val="75000"/>
              </a:schemeClr>
            </a:solidFill>
          </a:ln>
          <a:extLst>
            <a:ext uri="{909E8E84-426E-40DD-AFC4-6F175D3DCCD1}">
              <a14:hiddenFill xmlns:a14="http://schemas.microsoft.com/office/drawing/2010/main">
                <a:solidFill>
                  <a:srgbClr val="FFFFFF"/>
                </a:solidFill>
              </a14:hiddenFill>
            </a:ext>
          </a:extLst>
        </p:spPr>
      </p:pic>
      <p:pic>
        <p:nvPicPr>
          <p:cNvPr id="5124" name="Picture 4" descr="http://ipwatchdog.com/images/computer-cdrom.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00506">
            <a:off x="788594" y="2784387"/>
            <a:ext cx="2080471" cy="1568796"/>
          </a:xfrm>
          <a:prstGeom prst="roundRect">
            <a:avLst>
              <a:gd name="adj" fmla="val 8437"/>
            </a:avLst>
          </a:prstGeom>
          <a:ln>
            <a:solidFill>
              <a:schemeClr val="accent5">
                <a:lumMod val="60000"/>
                <a:lumOff val="40000"/>
              </a:schemeClr>
            </a:solid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5126" name="Picture 6" descr="http://www.corpusconnection.com/images/software_dev.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21263900">
            <a:off x="6139486" y="2846451"/>
            <a:ext cx="2090316" cy="1551032"/>
          </a:xfrm>
          <a:prstGeom prst="roundRect">
            <a:avLst>
              <a:gd name="adj" fmla="val 8437"/>
            </a:avLst>
          </a:prstGeom>
          <a:ln>
            <a:solidFill>
              <a:schemeClr val="accent5">
                <a:lumMod val="60000"/>
                <a:lumOff val="40000"/>
              </a:schemeClr>
            </a:solid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5784154"/>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92" name="Picture 12" descr="http://lovechtoday.com/wp-content/uploads/2010/06/chat.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p:blipFill>
        <p:spPr bwMode="auto">
          <a:xfrm rot="152396">
            <a:off x="3976856" y="3440126"/>
            <a:ext cx="1404454" cy="872582"/>
          </a:xfrm>
          <a:prstGeom prst="roundRect">
            <a:avLst>
              <a:gd name="adj" fmla="val 5937"/>
            </a:avLst>
          </a:prstGeom>
          <a:noFill/>
          <a:effectLst>
            <a:glow rad="101600">
              <a:schemeClr val="accent4">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46090" name="Picture 10" descr="http://1.bp.blogspot.com/_ATrMk7tZ_Xk/SYGzx86iLhI/AAAAAAAAAaA/cexXgCffaLQ/s400/fring_00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93283" y="4244622"/>
            <a:ext cx="1624004" cy="216534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ctrTitle"/>
          </p:nvPr>
        </p:nvSpPr>
        <p:spPr>
          <a:xfrm>
            <a:off x="609600" y="1219200"/>
            <a:ext cx="7924800" cy="685800"/>
          </a:xfrm>
        </p:spPr>
        <p:txBody>
          <a:bodyPr/>
          <a:lstStyle/>
          <a:p>
            <a:r>
              <a:rPr lang="en-US" dirty="0">
                <a:effectLst/>
              </a:rPr>
              <a:t>Electronic communication and </a:t>
            </a:r>
            <a:r>
              <a:rPr lang="en-US" dirty="0" smtClean="0">
                <a:effectLst/>
              </a:rPr>
              <a:t>e-mail</a:t>
            </a:r>
            <a:endParaRPr lang="en-US" dirty="0"/>
          </a:p>
        </p:txBody>
      </p:sp>
      <p:sp>
        <p:nvSpPr>
          <p:cNvPr id="3" name="Subtitle 2"/>
          <p:cNvSpPr>
            <a:spLocks noGrp="1"/>
          </p:cNvSpPr>
          <p:nvPr>
            <p:ph type="subTitle" idx="1"/>
          </p:nvPr>
        </p:nvSpPr>
        <p:spPr>
          <a:xfrm>
            <a:off x="609600" y="2133600"/>
            <a:ext cx="7924800" cy="914400"/>
          </a:xfrm>
        </p:spPr>
        <p:txBody>
          <a:bodyPr/>
          <a:lstStyle/>
          <a:p>
            <a:r>
              <a:rPr lang="en-US" dirty="0" smtClean="0"/>
              <a:t>E-mail, Skype, ICQ, IRC, MSN Messenger, Yahoo Messenger, social networks</a:t>
            </a:r>
            <a:r>
              <a:rPr lang="bg-BG" dirty="0" smtClean="0"/>
              <a:t>,</a:t>
            </a:r>
            <a:r>
              <a:rPr lang="en-US" dirty="0" smtClean="0"/>
              <a:t> forums</a:t>
            </a:r>
            <a:r>
              <a:rPr lang="bg-BG" dirty="0" smtClean="0"/>
              <a:t>,</a:t>
            </a:r>
            <a:r>
              <a:rPr lang="en-US" dirty="0" smtClean="0"/>
              <a:t> …</a:t>
            </a:r>
            <a:endParaRPr lang="en-US" dirty="0"/>
          </a:p>
        </p:txBody>
      </p:sp>
      <p:grpSp>
        <p:nvGrpSpPr>
          <p:cNvPr id="4" name="Group 3"/>
          <p:cNvGrpSpPr/>
          <p:nvPr/>
        </p:nvGrpSpPr>
        <p:grpSpPr>
          <a:xfrm rot="180394">
            <a:off x="813307" y="3136428"/>
            <a:ext cx="3452190" cy="3061130"/>
            <a:chOff x="838200" y="2805288"/>
            <a:chExt cx="3539067" cy="3519312"/>
          </a:xfrm>
        </p:grpSpPr>
        <p:pic>
          <p:nvPicPr>
            <p:cNvPr id="46082" name="Picture 2" descr="http://t3.gstatic.com/images?q=tbn:5n-ntiWWyI6t0M:http://i47.tinypic.com/1o4rjp.jpg&amp;t=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3657600"/>
              <a:ext cx="3287538" cy="2667000"/>
            </a:xfrm>
            <a:prstGeom prst="roundRect">
              <a:avLst>
                <a:gd name="adj" fmla="val 6932"/>
              </a:avLst>
            </a:prstGeom>
            <a:noFill/>
            <a:extLst>
              <a:ext uri="{909E8E84-426E-40DD-AFC4-6F175D3DCCD1}">
                <a14:hiddenFill xmlns:a14="http://schemas.microsoft.com/office/drawing/2010/main">
                  <a:solidFill>
                    <a:srgbClr val="FFFFFF"/>
                  </a:solidFill>
                </a14:hiddenFill>
              </a:ext>
            </a:extLst>
          </p:spPr>
        </p:pic>
        <p:pic>
          <p:nvPicPr>
            <p:cNvPr id="46084" name="Picture 4" descr="http://xraycrossx.files.wordpress.com/2009/04/windows-live-messenger-2009.png?w=400&amp;h=40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67467" y="2805288"/>
              <a:ext cx="2209800" cy="1752600"/>
            </a:xfrm>
            <a:prstGeom prst="rect">
              <a:avLst/>
            </a:prstGeom>
            <a:noFill/>
            <a:extLst>
              <a:ext uri="{909E8E84-426E-40DD-AFC4-6F175D3DCCD1}">
                <a14:hiddenFill xmlns:a14="http://schemas.microsoft.com/office/drawing/2010/main">
                  <a:solidFill>
                    <a:srgbClr val="FFFFFF"/>
                  </a:solidFill>
                </a14:hiddenFill>
              </a:ext>
            </a:extLst>
          </p:spPr>
        </p:pic>
      </p:grpSp>
      <p:pic>
        <p:nvPicPr>
          <p:cNvPr id="46086" name="Picture 6" descr="http://t3.gstatic.com/images?q=tbn:55pvRVJ05X0-1M:http://i5.photobucket.com/albums/y160/Focke_Wulf-190/InstanM.jpg&amp;t=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21388151">
            <a:off x="5172936" y="3915220"/>
            <a:ext cx="3053731" cy="2287352"/>
          </a:xfrm>
          <a:prstGeom prst="roundRect">
            <a:avLst>
              <a:gd name="adj" fmla="val 10558"/>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0318705"/>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a:t>
            </a:r>
            <a:endParaRPr lang="en-US" dirty="0"/>
          </a:p>
        </p:txBody>
      </p:sp>
      <p:sp>
        <p:nvSpPr>
          <p:cNvPr id="3" name="Content Placeholder 2"/>
          <p:cNvSpPr>
            <a:spLocks noGrp="1"/>
          </p:cNvSpPr>
          <p:nvPr>
            <p:ph idx="1"/>
          </p:nvPr>
        </p:nvSpPr>
        <p:spPr>
          <a:xfrm>
            <a:off x="228600" y="914400"/>
            <a:ext cx="8686800" cy="5638800"/>
          </a:xfrm>
        </p:spPr>
        <p:txBody>
          <a:bodyPr/>
          <a:lstStyle/>
          <a:p>
            <a:r>
              <a:rPr lang="en-US" dirty="0">
                <a:effectLst/>
              </a:rPr>
              <a:t>What are the components that the Internet e-mail message consists of</a:t>
            </a:r>
            <a:r>
              <a:rPr lang="en-US" dirty="0" smtClean="0">
                <a:effectLst/>
              </a:rPr>
              <a:t>?</a:t>
            </a:r>
            <a:endParaRPr lang="en-US" dirty="0" smtClean="0"/>
          </a:p>
          <a:p>
            <a:pPr marL="871538" lvl="1" indent="-514350">
              <a:buFont typeface="+mj-lt"/>
              <a:buAutoNum type="alphaLcParenR"/>
            </a:pPr>
            <a:r>
              <a:rPr lang="en-US" b="0" dirty="0">
                <a:effectLst/>
              </a:rPr>
              <a:t>envelope and </a:t>
            </a:r>
            <a:r>
              <a:rPr lang="en-US" b="0" dirty="0" smtClean="0">
                <a:effectLst/>
              </a:rPr>
              <a:t>body</a:t>
            </a:r>
          </a:p>
          <a:p>
            <a:pPr marL="871538" lvl="1" indent="-514350">
              <a:buFont typeface="+mj-lt"/>
              <a:buAutoNum type="alphaLcParenR"/>
            </a:pPr>
            <a:r>
              <a:rPr lang="en-US" b="0" dirty="0">
                <a:effectLst/>
              </a:rPr>
              <a:t>header and body </a:t>
            </a:r>
            <a:endParaRPr lang="en-US" b="0" dirty="0" smtClean="0">
              <a:effectLst/>
            </a:endParaRPr>
          </a:p>
          <a:p>
            <a:pPr marL="871538" lvl="1" indent="-514350">
              <a:buFont typeface="+mj-lt"/>
              <a:buAutoNum type="alphaLcParenR"/>
            </a:pPr>
            <a:r>
              <a:rPr lang="en-US" b="0" dirty="0">
                <a:effectLst/>
              </a:rPr>
              <a:t>all of the </a:t>
            </a:r>
            <a:r>
              <a:rPr lang="en-US" b="0" dirty="0" smtClean="0">
                <a:effectLst/>
              </a:rPr>
              <a:t>above</a:t>
            </a:r>
          </a:p>
          <a:p>
            <a:pPr marL="871538" lvl="1" indent="-514350">
              <a:buFont typeface="+mj-lt"/>
              <a:buAutoNum type="alphaLcParenR"/>
            </a:pPr>
            <a:r>
              <a:rPr lang="en-US" b="0" dirty="0">
                <a:effectLst/>
              </a:rPr>
              <a:t>none of the above</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51</a:t>
            </a:fld>
            <a:endParaRPr lang="en-US" dirty="0"/>
          </a:p>
        </p:txBody>
      </p:sp>
      <p:sp>
        <p:nvSpPr>
          <p:cNvPr id="5" name="Oval 4"/>
          <p:cNvSpPr/>
          <p:nvPr/>
        </p:nvSpPr>
        <p:spPr>
          <a:xfrm>
            <a:off x="447114" y="3409950"/>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06543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Answer</a:t>
            </a:r>
            <a:endParaRPr lang="en-US" dirty="0"/>
          </a:p>
        </p:txBody>
      </p:sp>
      <p:sp>
        <p:nvSpPr>
          <p:cNvPr id="3" name="Content Placeholder 2"/>
          <p:cNvSpPr>
            <a:spLocks noGrp="1"/>
          </p:cNvSpPr>
          <p:nvPr>
            <p:ph idx="1"/>
          </p:nvPr>
        </p:nvSpPr>
        <p:spPr/>
        <p:txBody>
          <a:bodyPr/>
          <a:lstStyle/>
          <a:p>
            <a:r>
              <a:rPr lang="en-US" b="0" dirty="0">
                <a:effectLst/>
              </a:rPr>
              <a:t>The internet e-mail message consists of message envelope, message header and message body</a:t>
            </a:r>
            <a:r>
              <a:rPr lang="en-US" b="0" dirty="0" smtClean="0">
                <a:effectLst/>
              </a:rPr>
              <a:t>.</a:t>
            </a:r>
            <a:r>
              <a:rPr lang="ru-RU" b="0" dirty="0" smtClean="0">
                <a:effectLst/>
              </a:rPr>
              <a:t> </a:t>
            </a:r>
          </a:p>
          <a:p>
            <a:endParaRPr lang="en-US" dirty="0" smtClean="0"/>
          </a:p>
          <a:p>
            <a:endParaRPr lang="en-US" dirty="0"/>
          </a:p>
          <a:p>
            <a:endParaRPr lang="en-US" dirty="0" smtClean="0"/>
          </a:p>
          <a:p>
            <a:r>
              <a:rPr lang="en-US" dirty="0" smtClean="0"/>
              <a:t>Information</a:t>
            </a:r>
            <a:r>
              <a:rPr lang="bg-BG" dirty="0" smtClean="0"/>
              <a:t>:</a:t>
            </a:r>
            <a:endParaRPr lang="en-US" dirty="0" smtClean="0"/>
          </a:p>
          <a:p>
            <a:pPr lvl="1"/>
            <a:r>
              <a:rPr lang="en-US" sz="2800" dirty="0">
                <a:effectLst/>
                <a:hlinkClick r:id="rId2"/>
              </a:rPr>
              <a:t>http://en.wikipedia.org/wiki/Email</a:t>
            </a:r>
            <a:endParaRPr lang="bg-BG" sz="2800"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52</a:t>
            </a:fld>
            <a:endParaRPr lang="en-US" dirty="0"/>
          </a:p>
        </p:txBody>
      </p:sp>
    </p:spTree>
    <p:extLst>
      <p:ext uri="{BB962C8B-B14F-4D97-AF65-F5344CB8AC3E}">
        <p14:creationId xmlns:p14="http://schemas.microsoft.com/office/powerpoint/2010/main" val="456842245"/>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4495800"/>
            <a:ext cx="7924800" cy="685800"/>
          </a:xfrm>
        </p:spPr>
        <p:txBody>
          <a:bodyPr/>
          <a:lstStyle/>
          <a:p>
            <a:r>
              <a:rPr lang="en-US" dirty="0" smtClean="0"/>
              <a:t>World Wide Web (WWW)</a:t>
            </a:r>
            <a:endParaRPr lang="en-US" dirty="0"/>
          </a:p>
        </p:txBody>
      </p:sp>
      <p:sp>
        <p:nvSpPr>
          <p:cNvPr id="3" name="Subtitle 2"/>
          <p:cNvSpPr>
            <a:spLocks noGrp="1"/>
          </p:cNvSpPr>
          <p:nvPr>
            <p:ph type="subTitle" idx="1"/>
          </p:nvPr>
        </p:nvSpPr>
        <p:spPr>
          <a:xfrm>
            <a:off x="609600" y="5334000"/>
            <a:ext cx="7924800" cy="1107280"/>
          </a:xfrm>
        </p:spPr>
        <p:txBody>
          <a:bodyPr/>
          <a:lstStyle/>
          <a:p>
            <a:r>
              <a:rPr lang="en-US" dirty="0" smtClean="0"/>
              <a:t>How does WWW work?</a:t>
            </a:r>
            <a:r>
              <a:rPr lang="bg-BG" dirty="0" smtClean="0"/>
              <a:t> </a:t>
            </a:r>
            <a:r>
              <a:rPr lang="en-US" dirty="0" smtClean="0"/>
              <a:t>Protocols HTTP, GET</a:t>
            </a:r>
            <a:r>
              <a:rPr lang="bg-BG" dirty="0" smtClean="0"/>
              <a:t>,</a:t>
            </a:r>
            <a:r>
              <a:rPr lang="en-US" dirty="0" smtClean="0"/>
              <a:t> POST, URL, web browser</a:t>
            </a:r>
            <a:r>
              <a:rPr lang="bg-BG" dirty="0" smtClean="0"/>
              <a:t>, </a:t>
            </a:r>
            <a:r>
              <a:rPr lang="en-US" dirty="0" smtClean="0"/>
              <a:t>web page</a:t>
            </a:r>
            <a:r>
              <a:rPr lang="bg-BG" dirty="0" smtClean="0"/>
              <a:t>, </a:t>
            </a:r>
            <a:r>
              <a:rPr lang="en-US" dirty="0" smtClean="0"/>
              <a:t>website</a:t>
            </a:r>
            <a:r>
              <a:rPr lang="bg-BG" dirty="0" smtClean="0"/>
              <a:t>…</a:t>
            </a:r>
            <a:endParaRPr lang="en-US" dirty="0"/>
          </a:p>
        </p:txBody>
      </p:sp>
      <p:pic>
        <p:nvPicPr>
          <p:cNvPr id="48130" name="Picture 2" descr="http://www.yourname.net.au/images/ist2_7677184-www.jpg"/>
          <p:cNvPicPr>
            <a:picLocks noChangeAspect="1" noChangeArrowheads="1"/>
          </p:cNvPicPr>
          <p:nvPr/>
        </p:nvPicPr>
        <p:blipFill>
          <a:blip r:embed="rId2">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90600" y="1165415"/>
            <a:ext cx="2873342" cy="2865062"/>
          </a:xfrm>
          <a:prstGeom prst="roundRect">
            <a:avLst>
              <a:gd name="adj" fmla="val 4058"/>
            </a:avLst>
          </a:prstGeom>
          <a:noFill/>
          <a:extLst>
            <a:ext uri="{909E8E84-426E-40DD-AFC4-6F175D3DCCD1}">
              <a14:hiddenFill xmlns:a14="http://schemas.microsoft.com/office/drawing/2010/main">
                <a:solidFill>
                  <a:srgbClr val="FFFFFF"/>
                </a:solidFill>
              </a14:hiddenFill>
            </a:ext>
          </a:extLst>
        </p:spPr>
      </p:pic>
      <p:pic>
        <p:nvPicPr>
          <p:cNvPr id="48132" name="Picture 4" descr="http://www.adcet.edu.au/uploads/images/wwwconfusion.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80058" y="1165415"/>
            <a:ext cx="2873342" cy="2865062"/>
          </a:xfrm>
          <a:prstGeom prst="roundRect">
            <a:avLst>
              <a:gd name="adj" fmla="val 3664"/>
            </a:avLst>
          </a:prstGeom>
          <a:noFill/>
          <a:extLst>
            <a:ext uri="{909E8E84-426E-40DD-AFC4-6F175D3DCCD1}">
              <a14:hiddenFill xmlns:a14="http://schemas.microsoft.com/office/drawing/2010/main">
                <a:solidFill>
                  <a:srgbClr val="FFFFFF"/>
                </a:solidFill>
              </a14:hiddenFill>
            </a:ext>
          </a:extLst>
        </p:spPr>
      </p:pic>
      <p:pic>
        <p:nvPicPr>
          <p:cNvPr id="48134" name="Picture 6" descr="http://users.skynet.be/roland/Blue/http.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a:stretch/>
        </p:blipFill>
        <p:spPr bwMode="auto">
          <a:xfrm>
            <a:off x="2590800" y="533400"/>
            <a:ext cx="3973689" cy="1106311"/>
          </a:xfrm>
          <a:prstGeom prst="roundRect">
            <a:avLst>
              <a:gd name="adj" fmla="val 34014"/>
            </a:avLst>
          </a:prstGeom>
          <a:noFill/>
          <a:effectLst>
            <a:glow rad="190500">
              <a:schemeClr val="accent5">
                <a:satMod val="175000"/>
                <a:alpha val="10000"/>
              </a:schemeClr>
            </a:glow>
            <a:softEdge rad="127000"/>
          </a:effectLst>
          <a:extLst>
            <a:ext uri="{909E8E84-426E-40DD-AFC4-6F175D3DCCD1}">
              <a14:hiddenFill xmlns:a14="http://schemas.microsoft.com/office/drawing/2010/main">
                <a:solidFill>
                  <a:srgbClr val="FFFFFF"/>
                </a:solidFill>
              </a14:hiddenFill>
            </a:ext>
          </a:extLst>
        </p:spPr>
      </p:pic>
      <p:pic>
        <p:nvPicPr>
          <p:cNvPr id="48136" name="Picture 8" descr="http://www.worldphoto360.com/wp-content/uploads/2010/08/web-browsers.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33800" y="1828800"/>
            <a:ext cx="1790700" cy="1790700"/>
          </a:xfrm>
          <a:prstGeom prst="roundRect">
            <a:avLst>
              <a:gd name="adj" fmla="val 35579"/>
            </a:avLst>
          </a:prstGeom>
          <a:noFill/>
          <a:effectLst>
            <a:outerShdw blurRad="139700" sx="111000" sy="111000" algn="ctr" rotWithShape="0">
              <a:prstClr val="black">
                <a:alpha val="25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1816667"/>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a:t>
            </a:r>
            <a:endParaRPr lang="en-US" dirty="0"/>
          </a:p>
        </p:txBody>
      </p:sp>
      <p:sp>
        <p:nvSpPr>
          <p:cNvPr id="3" name="Content Placeholder 2"/>
          <p:cNvSpPr>
            <a:spLocks noGrp="1"/>
          </p:cNvSpPr>
          <p:nvPr>
            <p:ph idx="1"/>
          </p:nvPr>
        </p:nvSpPr>
        <p:spPr>
          <a:xfrm>
            <a:off x="228600" y="914400"/>
            <a:ext cx="8686800" cy="5638800"/>
          </a:xfrm>
        </p:spPr>
        <p:txBody>
          <a:bodyPr/>
          <a:lstStyle/>
          <a:p>
            <a:r>
              <a:rPr lang="en-US" dirty="0">
                <a:effectLst/>
              </a:rPr>
              <a:t>Which is the first graphical web browser</a:t>
            </a:r>
            <a:r>
              <a:rPr lang="en-US" dirty="0" smtClean="0">
                <a:effectLst/>
              </a:rPr>
              <a:t>?</a:t>
            </a:r>
            <a:endParaRPr lang="en-US" dirty="0" smtClean="0"/>
          </a:p>
          <a:p>
            <a:pPr marL="871538" lvl="1" indent="-514350">
              <a:buFont typeface="+mj-lt"/>
              <a:buAutoNum type="alphaLcParenR"/>
            </a:pPr>
            <a:r>
              <a:rPr lang="en-US" b="0" dirty="0" smtClean="0">
                <a:effectLst/>
              </a:rPr>
              <a:t>Netscape Navigator</a:t>
            </a:r>
            <a:endParaRPr lang="en-US" dirty="0" smtClean="0"/>
          </a:p>
          <a:p>
            <a:pPr marL="871538" lvl="1" indent="-514350">
              <a:buFont typeface="+mj-lt"/>
              <a:buAutoNum type="alphaLcParenR"/>
            </a:pPr>
            <a:r>
              <a:rPr lang="en-US" b="0" dirty="0" smtClean="0"/>
              <a:t>Internet Explorer</a:t>
            </a:r>
          </a:p>
          <a:p>
            <a:pPr marL="871538" lvl="1" indent="-514350">
              <a:buFont typeface="+mj-lt"/>
              <a:buAutoNum type="alphaLcParenR"/>
            </a:pPr>
            <a:r>
              <a:rPr lang="en-US" b="0" smtClean="0"/>
              <a:t>WorldWideWeb</a:t>
            </a:r>
            <a:endParaRPr lang="en-US" b="0" dirty="0" smtClean="0"/>
          </a:p>
          <a:p>
            <a:pPr marL="871538" lvl="1" indent="-514350">
              <a:buFont typeface="+mj-lt"/>
              <a:buAutoNum type="alphaLcParenR"/>
            </a:pPr>
            <a:r>
              <a:rPr lang="en-US" b="0" dirty="0" smtClean="0"/>
              <a:t>Mosaic</a:t>
            </a:r>
            <a:endParaRPr lang="en-US" b="0"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54</a:t>
            </a:fld>
            <a:endParaRPr lang="en-US" dirty="0"/>
          </a:p>
        </p:txBody>
      </p:sp>
      <p:sp>
        <p:nvSpPr>
          <p:cNvPr id="5" name="Oval 4"/>
          <p:cNvSpPr/>
          <p:nvPr/>
        </p:nvSpPr>
        <p:spPr>
          <a:xfrm>
            <a:off x="495300" y="2819400"/>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249926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Answer</a:t>
            </a:r>
            <a:endParaRPr lang="en-US" dirty="0"/>
          </a:p>
        </p:txBody>
      </p:sp>
      <p:sp>
        <p:nvSpPr>
          <p:cNvPr id="3" name="Content Placeholder 2"/>
          <p:cNvSpPr>
            <a:spLocks noGrp="1"/>
          </p:cNvSpPr>
          <p:nvPr>
            <p:ph idx="1"/>
          </p:nvPr>
        </p:nvSpPr>
        <p:spPr/>
        <p:txBody>
          <a:bodyPr/>
          <a:lstStyle/>
          <a:p>
            <a:r>
              <a:rPr lang="en-US" b="0" dirty="0">
                <a:effectLst/>
              </a:rPr>
              <a:t>The first web browser was invented in 1990 by Sir Tim Berners-Lee. It </a:t>
            </a:r>
            <a:r>
              <a:rPr lang="en-US" b="0" dirty="0" smtClean="0">
                <a:effectLst/>
              </a:rPr>
              <a:t>was called </a:t>
            </a:r>
            <a:r>
              <a:rPr lang="en-US" b="0" dirty="0" err="1" smtClean="0">
                <a:effectLst/>
              </a:rPr>
              <a:t>WorldWideWeb</a:t>
            </a:r>
            <a:r>
              <a:rPr lang="en-US" b="0" dirty="0">
                <a:effectLst/>
              </a:rPr>
              <a:t> </a:t>
            </a:r>
            <a:r>
              <a:rPr lang="en-US" b="0" dirty="0" smtClean="0">
                <a:effectLst/>
              </a:rPr>
              <a:t>and </a:t>
            </a:r>
            <a:r>
              <a:rPr lang="en-US" b="0" dirty="0">
                <a:effectLst/>
              </a:rPr>
              <a:t>was later renamed Nexus</a:t>
            </a:r>
            <a:r>
              <a:rPr lang="en-US" b="0" dirty="0" smtClean="0">
                <a:effectLst/>
              </a:rPr>
              <a:t>.</a:t>
            </a:r>
          </a:p>
          <a:p>
            <a:r>
              <a:rPr lang="en-US" dirty="0" smtClean="0"/>
              <a:t>Information</a:t>
            </a:r>
            <a:r>
              <a:rPr lang="bg-BG" dirty="0" smtClean="0"/>
              <a:t>:</a:t>
            </a:r>
            <a:endParaRPr lang="en-US" dirty="0" smtClean="0"/>
          </a:p>
          <a:p>
            <a:pPr lvl="1"/>
            <a:r>
              <a:rPr lang="en-US" sz="2800" dirty="0">
                <a:hlinkClick r:id="rId2"/>
              </a:rPr>
              <a:t>http://en.wikipedia.org/wiki/Web_browser</a:t>
            </a:r>
            <a:endParaRPr lang="bg-BG" sz="2800"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55</a:t>
            </a:fld>
            <a:endParaRPr lang="en-US" dirty="0"/>
          </a:p>
        </p:txBody>
      </p:sp>
    </p:spTree>
    <p:extLst>
      <p:ext uri="{BB962C8B-B14F-4D97-AF65-F5344CB8AC3E}">
        <p14:creationId xmlns:p14="http://schemas.microsoft.com/office/powerpoint/2010/main" val="1791372757"/>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4495800"/>
            <a:ext cx="7924800" cy="685800"/>
          </a:xfrm>
        </p:spPr>
        <p:txBody>
          <a:bodyPr/>
          <a:lstStyle/>
          <a:p>
            <a:r>
              <a:rPr lang="en-US" dirty="0" smtClean="0"/>
              <a:t>Web</a:t>
            </a:r>
            <a:r>
              <a:rPr lang="bg-BG" dirty="0" smtClean="0"/>
              <a:t> </a:t>
            </a:r>
            <a:r>
              <a:rPr lang="en-US" dirty="0" smtClean="0"/>
              <a:t>design</a:t>
            </a:r>
            <a:r>
              <a:rPr lang="bg-BG" dirty="0" smtClean="0"/>
              <a:t>, </a:t>
            </a:r>
            <a:r>
              <a:rPr lang="en-US" dirty="0" smtClean="0"/>
              <a:t>HTML, CSS</a:t>
            </a:r>
            <a:endParaRPr lang="en-US" dirty="0"/>
          </a:p>
        </p:txBody>
      </p:sp>
      <p:sp>
        <p:nvSpPr>
          <p:cNvPr id="3" name="Subtitle 2"/>
          <p:cNvSpPr>
            <a:spLocks noGrp="1"/>
          </p:cNvSpPr>
          <p:nvPr>
            <p:ph type="subTitle" idx="1"/>
          </p:nvPr>
        </p:nvSpPr>
        <p:spPr>
          <a:xfrm>
            <a:off x="609600" y="5410200"/>
            <a:ext cx="7924800" cy="873920"/>
          </a:xfrm>
        </p:spPr>
        <p:txBody>
          <a:bodyPr/>
          <a:lstStyle/>
          <a:p>
            <a:r>
              <a:rPr lang="en-US" dirty="0" smtClean="0"/>
              <a:t>Web design</a:t>
            </a:r>
            <a:r>
              <a:rPr lang="bg-BG" dirty="0" smtClean="0"/>
              <a:t>, </a:t>
            </a:r>
            <a:r>
              <a:rPr lang="en-US" dirty="0" smtClean="0"/>
              <a:t>HTML, CSS, text</a:t>
            </a:r>
            <a:r>
              <a:rPr lang="bg-BG" dirty="0" smtClean="0"/>
              <a:t>, </a:t>
            </a:r>
            <a:r>
              <a:rPr lang="en-US" dirty="0" smtClean="0"/>
              <a:t>graphics</a:t>
            </a:r>
            <a:r>
              <a:rPr lang="bg-BG" dirty="0" smtClean="0"/>
              <a:t>, </a:t>
            </a:r>
            <a:r>
              <a:rPr lang="en-US" dirty="0" smtClean="0"/>
              <a:t>tables</a:t>
            </a:r>
            <a:r>
              <a:rPr lang="bg-BG" dirty="0" smtClean="0"/>
              <a:t>, </a:t>
            </a:r>
            <a:r>
              <a:rPr lang="en-US" dirty="0" smtClean="0"/>
              <a:t>forms</a:t>
            </a:r>
            <a:r>
              <a:rPr lang="bg-BG" dirty="0" smtClean="0"/>
              <a:t>, …</a:t>
            </a:r>
            <a:endParaRPr lang="en-US" dirty="0"/>
          </a:p>
        </p:txBody>
      </p:sp>
      <p:pic>
        <p:nvPicPr>
          <p:cNvPr id="51202" name="Picture 2" descr="http://www.duoh.com/graphics/services-visual.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33626" y="762000"/>
            <a:ext cx="4448174" cy="3209632"/>
          </a:xfrm>
          <a:prstGeom prst="roundRect">
            <a:avLst>
              <a:gd name="adj" fmla="val 1895"/>
            </a:avLst>
          </a:prstGeom>
          <a:noFill/>
          <a:extLst>
            <a:ext uri="{909E8E84-426E-40DD-AFC4-6F175D3DCCD1}">
              <a14:hiddenFill xmlns:a14="http://schemas.microsoft.com/office/drawing/2010/main">
                <a:solidFill>
                  <a:srgbClr val="FFFFFF"/>
                </a:solidFill>
              </a14:hiddenFill>
            </a:ext>
          </a:extLst>
        </p:spPr>
      </p:pic>
      <p:pic>
        <p:nvPicPr>
          <p:cNvPr id="5" name="Picture 2" descr="http://us.123rf.com/400wm/400/400/kentoh/kentoh0901/kentoh090100047/4081477.jpg"/>
          <p:cNvPicPr>
            <a:picLocks noChangeAspect="1" noChangeArrowheads="1"/>
          </p:cNvPicPr>
          <p:nvPr/>
        </p:nvPicPr>
        <p:blipFill>
          <a:blip r:embed="rId3" cstate="print">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462193" y="2895600"/>
            <a:ext cx="2509607" cy="1165175"/>
          </a:xfrm>
          <a:prstGeom prst="roundRect">
            <a:avLst>
              <a:gd name="adj" fmla="val 5096"/>
            </a:avLst>
          </a:prstGeom>
          <a:noFill/>
          <a:ln>
            <a:solidFill>
              <a:schemeClr val="accent5">
                <a:lumMod val="75000"/>
              </a:schemeClr>
            </a:solidFill>
          </a:ln>
        </p:spPr>
      </p:pic>
      <p:pic>
        <p:nvPicPr>
          <p:cNvPr id="51205"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24600" y="1295400"/>
            <a:ext cx="2153680" cy="28529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4" descr="http://www.filemaker.com.au/products/filemaker-pro/images/icon_script_triggers.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21440797">
            <a:off x="653293" y="1094834"/>
            <a:ext cx="1932382" cy="1932382"/>
          </a:xfrm>
          <a:prstGeom prst="rect">
            <a:avLst/>
          </a:prstGeom>
          <a:noFill/>
          <a:effectLst/>
        </p:spPr>
      </p:pic>
    </p:spTree>
    <p:extLst>
      <p:ext uri="{BB962C8B-B14F-4D97-AF65-F5344CB8AC3E}">
        <p14:creationId xmlns:p14="http://schemas.microsoft.com/office/powerpoint/2010/main" val="2556549951"/>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a:t>
            </a:r>
            <a:endParaRPr lang="en-US" dirty="0"/>
          </a:p>
        </p:txBody>
      </p:sp>
      <p:sp>
        <p:nvSpPr>
          <p:cNvPr id="3" name="Content Placeholder 2"/>
          <p:cNvSpPr>
            <a:spLocks noGrp="1"/>
          </p:cNvSpPr>
          <p:nvPr>
            <p:ph idx="1"/>
          </p:nvPr>
        </p:nvSpPr>
        <p:spPr>
          <a:xfrm>
            <a:off x="228600" y="914400"/>
            <a:ext cx="8686800" cy="5638800"/>
          </a:xfrm>
        </p:spPr>
        <p:txBody>
          <a:bodyPr/>
          <a:lstStyle/>
          <a:p>
            <a:r>
              <a:rPr lang="en-US" dirty="0"/>
              <a:t>What is </a:t>
            </a:r>
            <a:r>
              <a:rPr lang="en-US" dirty="0" smtClean="0"/>
              <a:t>LESS?</a:t>
            </a:r>
          </a:p>
          <a:p>
            <a:pPr marL="871538" lvl="1" indent="-514350">
              <a:buFont typeface="+mj-lt"/>
              <a:buAutoNum type="alphaLcParenR"/>
            </a:pPr>
            <a:r>
              <a:rPr lang="en-US" b="0" dirty="0" smtClean="0"/>
              <a:t>Design pattern</a:t>
            </a:r>
          </a:p>
          <a:p>
            <a:pPr marL="871538" lvl="1" indent="-514350">
              <a:buFont typeface="+mj-lt"/>
              <a:buAutoNum type="alphaLcParenR"/>
            </a:pPr>
            <a:r>
              <a:rPr lang="en-US" b="0" dirty="0"/>
              <a:t>Dynamic </a:t>
            </a:r>
            <a:r>
              <a:rPr lang="en-US" b="0" dirty="0" err="1"/>
              <a:t>Stylesheet</a:t>
            </a:r>
            <a:r>
              <a:rPr lang="en-US" b="0" dirty="0"/>
              <a:t> Language</a:t>
            </a:r>
            <a:endParaRPr lang="en-US" b="0" dirty="0" smtClean="0"/>
          </a:p>
          <a:p>
            <a:pPr marL="871538" lvl="1" indent="-514350">
              <a:buFont typeface="+mj-lt"/>
              <a:buAutoNum type="alphaLcParenR"/>
            </a:pPr>
            <a:r>
              <a:rPr lang="en-US" b="0" dirty="0"/>
              <a:t>JavaScript open source IDE</a:t>
            </a:r>
          </a:p>
          <a:p>
            <a:pPr marL="871538" lvl="1" indent="-514350">
              <a:buFont typeface="+mj-lt"/>
              <a:buAutoNum type="alphaLcParenR"/>
            </a:pPr>
            <a:r>
              <a:rPr lang="en-US" b="0" dirty="0"/>
              <a:t>Modeling language</a:t>
            </a:r>
          </a:p>
          <a:p>
            <a:pPr marL="357188" lvl="1" indent="0">
              <a:buNone/>
            </a:pP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57</a:t>
            </a:fld>
            <a:endParaRPr lang="en-US" dirty="0"/>
          </a:p>
        </p:txBody>
      </p:sp>
      <p:sp>
        <p:nvSpPr>
          <p:cNvPr id="5" name="Oval 4"/>
          <p:cNvSpPr/>
          <p:nvPr/>
        </p:nvSpPr>
        <p:spPr>
          <a:xfrm>
            <a:off x="495300" y="2174175"/>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049493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Answer</a:t>
            </a:r>
            <a:endParaRPr lang="en-US" dirty="0"/>
          </a:p>
        </p:txBody>
      </p:sp>
      <p:sp>
        <p:nvSpPr>
          <p:cNvPr id="3" name="Content Placeholder 2"/>
          <p:cNvSpPr>
            <a:spLocks noGrp="1"/>
          </p:cNvSpPr>
          <p:nvPr>
            <p:ph idx="1"/>
          </p:nvPr>
        </p:nvSpPr>
        <p:spPr/>
        <p:txBody>
          <a:bodyPr/>
          <a:lstStyle/>
          <a:p>
            <a:r>
              <a:rPr lang="en-US" b="0" dirty="0"/>
              <a:t>LESS (Leaner CSS) is a dynamic </a:t>
            </a:r>
            <a:r>
              <a:rPr lang="en-US" b="0" dirty="0" err="1"/>
              <a:t>stylesheet</a:t>
            </a:r>
            <a:r>
              <a:rPr lang="en-US" b="0" dirty="0"/>
              <a:t> language designed by Alexis </a:t>
            </a:r>
            <a:r>
              <a:rPr lang="en-US" b="0" dirty="0" err="1"/>
              <a:t>Sellier</a:t>
            </a:r>
            <a:r>
              <a:rPr lang="en-US" b="0" dirty="0"/>
              <a:t>. </a:t>
            </a:r>
            <a:r>
              <a:rPr lang="en-US" b="0" dirty="0" smtClean="0"/>
              <a:t>LESS extends </a:t>
            </a:r>
            <a:r>
              <a:rPr lang="en-US" b="0" dirty="0"/>
              <a:t>CSS with dynamic behavior such </a:t>
            </a:r>
            <a:r>
              <a:rPr lang="en-US" b="0" dirty="0" smtClean="0"/>
              <a:t>as variables</a:t>
            </a:r>
            <a:r>
              <a:rPr lang="en-US" b="0" dirty="0"/>
              <a:t>, </a:t>
            </a:r>
            <a:r>
              <a:rPr lang="en-US" b="0" dirty="0" err="1" smtClean="0"/>
              <a:t>mixins</a:t>
            </a:r>
            <a:r>
              <a:rPr lang="en-US" b="0" dirty="0"/>
              <a:t>, operations and functions</a:t>
            </a:r>
            <a:r>
              <a:rPr lang="en-US" b="0" dirty="0" smtClean="0"/>
              <a:t>.</a:t>
            </a:r>
          </a:p>
          <a:p>
            <a:endParaRPr lang="en-US" dirty="0" smtClean="0"/>
          </a:p>
          <a:p>
            <a:r>
              <a:rPr lang="en-US" dirty="0" smtClean="0"/>
              <a:t>Information</a:t>
            </a:r>
            <a:r>
              <a:rPr lang="bg-BG" dirty="0" smtClean="0"/>
              <a:t>:</a:t>
            </a:r>
            <a:endParaRPr lang="en-US" dirty="0" smtClean="0"/>
          </a:p>
          <a:p>
            <a:pPr lvl="1"/>
            <a:r>
              <a:rPr lang="en-US" sz="2800" dirty="0">
                <a:hlinkClick r:id="rId2"/>
              </a:rPr>
              <a:t>http://en.wikipedia.org/wiki/LESS_(stylesheet_language)</a:t>
            </a:r>
            <a:endParaRPr lang="en-US" sz="2800" dirty="0" smtClean="0"/>
          </a:p>
          <a:p>
            <a:pPr lvl="1"/>
            <a:r>
              <a:rPr lang="en-US" sz="2800" dirty="0">
                <a:hlinkClick r:id="rId3"/>
              </a:rPr>
              <a:t>http://lesscss.org</a:t>
            </a:r>
            <a:r>
              <a:rPr lang="en-US" sz="2800" dirty="0" smtClean="0">
                <a:hlinkClick r:id="rId3"/>
              </a:rPr>
              <a:t>/</a:t>
            </a:r>
            <a:endParaRPr lang="bg-BG" sz="2800"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58</a:t>
            </a:fld>
            <a:endParaRPr lang="en-US" dirty="0"/>
          </a:p>
        </p:txBody>
      </p:sp>
    </p:spTree>
    <p:extLst>
      <p:ext uri="{BB962C8B-B14F-4D97-AF65-F5344CB8AC3E}">
        <p14:creationId xmlns:p14="http://schemas.microsoft.com/office/powerpoint/2010/main" val="1253554317"/>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4" descr="http://4.bp.blogspot.com/_Fyl1dFhmZf4/S-mjvhNO96I/AAAAAAAAATU/ZB_LbexAHYk/s320/javascript_logo.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8223">
            <a:off x="539215" y="1597746"/>
            <a:ext cx="1855715" cy="1361212"/>
          </a:xfrm>
          <a:prstGeom prst="roundRect">
            <a:avLst>
              <a:gd name="adj" fmla="val 4193"/>
            </a:avLst>
          </a:prstGeom>
          <a:noFill/>
          <a:ln w="25400">
            <a:solidFill>
              <a:schemeClr val="bg1"/>
            </a:solidFill>
          </a:ln>
          <a:extLst>
            <a:ext uri="{909E8E84-426E-40DD-AFC4-6F175D3DCCD1}">
              <a14:hiddenFill xmlns:a14="http://schemas.microsoft.com/office/drawing/2010/main">
                <a:solidFill>
                  <a:srgbClr val="FFFFFF"/>
                </a:solidFill>
              </a14:hiddenFill>
            </a:ext>
          </a:extLst>
        </p:spPr>
      </p:pic>
      <p:sp>
        <p:nvSpPr>
          <p:cNvPr id="2" name="Title 1"/>
          <p:cNvSpPr>
            <a:spLocks noGrp="1"/>
          </p:cNvSpPr>
          <p:nvPr>
            <p:ph type="ctrTitle"/>
          </p:nvPr>
        </p:nvSpPr>
        <p:spPr>
          <a:xfrm>
            <a:off x="609600" y="3733800"/>
            <a:ext cx="7924800" cy="685800"/>
          </a:xfrm>
        </p:spPr>
        <p:txBody>
          <a:bodyPr/>
          <a:lstStyle/>
          <a:p>
            <a:r>
              <a:rPr lang="en-US" dirty="0" smtClean="0"/>
              <a:t>JavaScript</a:t>
            </a:r>
            <a:endParaRPr lang="en-US" dirty="0"/>
          </a:p>
        </p:txBody>
      </p:sp>
      <p:sp>
        <p:nvSpPr>
          <p:cNvPr id="3" name="Subtitle 2"/>
          <p:cNvSpPr>
            <a:spLocks noGrp="1"/>
          </p:cNvSpPr>
          <p:nvPr>
            <p:ph type="subTitle" idx="1"/>
          </p:nvPr>
        </p:nvSpPr>
        <p:spPr>
          <a:xfrm>
            <a:off x="609600" y="4760120"/>
            <a:ext cx="7924800" cy="1564480"/>
          </a:xfrm>
        </p:spPr>
        <p:txBody>
          <a:bodyPr/>
          <a:lstStyle/>
          <a:p>
            <a:r>
              <a:rPr lang="en-US" dirty="0" smtClean="0"/>
              <a:t>Developing scripts with </a:t>
            </a:r>
            <a:r>
              <a:rPr lang="bg-BG" dirty="0" smtClean="0"/>
              <a:t> </a:t>
            </a:r>
            <a:r>
              <a:rPr lang="en-US" dirty="0" smtClean="0"/>
              <a:t>JavaScript</a:t>
            </a:r>
            <a:r>
              <a:rPr lang="bg-BG" dirty="0" smtClean="0"/>
              <a:t>, </a:t>
            </a:r>
            <a:r>
              <a:rPr lang="en-US" dirty="0" smtClean="0"/>
              <a:t>basic JavaScript constructions</a:t>
            </a:r>
            <a:r>
              <a:rPr lang="bg-BG" dirty="0" smtClean="0"/>
              <a:t>, </a:t>
            </a:r>
            <a:r>
              <a:rPr lang="en-US" dirty="0" smtClean="0"/>
              <a:t>operators</a:t>
            </a:r>
            <a:r>
              <a:rPr lang="bg-BG" dirty="0" smtClean="0"/>
              <a:t>, </a:t>
            </a:r>
            <a:r>
              <a:rPr lang="en-US" dirty="0" smtClean="0"/>
              <a:t>objects</a:t>
            </a:r>
            <a:r>
              <a:rPr lang="bg-BG" dirty="0" smtClean="0"/>
              <a:t>,</a:t>
            </a:r>
            <a:r>
              <a:rPr lang="en-US" dirty="0" smtClean="0"/>
              <a:t> manipulating the DOM</a:t>
            </a:r>
            <a:r>
              <a:rPr lang="bg-BG" dirty="0" smtClean="0"/>
              <a:t> </a:t>
            </a:r>
            <a:r>
              <a:rPr lang="en-US" dirty="0" smtClean="0"/>
              <a:t>tree</a:t>
            </a:r>
            <a:endParaRPr lang="en-US" dirty="0"/>
          </a:p>
        </p:txBody>
      </p:sp>
      <p:pic>
        <p:nvPicPr>
          <p:cNvPr id="5" name="Picture 4" descr="http://www.berniecode.com/blog/wp-content/uploads/2007/03/visual-studio-javascript-debugging.png"/>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5410200" y="914400"/>
            <a:ext cx="3019424" cy="1981200"/>
          </a:xfrm>
          <a:prstGeom prst="roundRect">
            <a:avLst>
              <a:gd name="adj" fmla="val 4501"/>
            </a:avLst>
          </a:prstGeom>
          <a:solidFill>
            <a:srgbClr val="FFFFFF">
              <a:shade val="85000"/>
            </a:srgbClr>
          </a:solidFill>
          <a:ln>
            <a:noFill/>
          </a:ln>
          <a:effectLst>
            <a:reflection blurRad="12700" stA="38000" endPos="28000" dist="5000" dir="5400000" sy="-100000" algn="bl" rotWithShape="0"/>
          </a:effectLst>
          <a:scene3d>
            <a:camera prst="perspectiveContrastingLeftFacing" fov="2700000">
              <a:rot lat="323880" lon="2628735" rev="21594000"/>
            </a:camera>
            <a:lightRig rig="threePt" dir="t"/>
          </a:scene3d>
        </p:spPr>
      </p:pic>
      <p:pic>
        <p:nvPicPr>
          <p:cNvPr id="6" name="Picture 6" descr="http://www.strictlyphp.com/blog/wp-content/uploads/2009/07/icon_javascript.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98734" y="2209800"/>
            <a:ext cx="990600" cy="990601"/>
          </a:xfrm>
          <a:prstGeom prst="rect">
            <a:avLst/>
          </a:prstGeom>
          <a:noFill/>
        </p:spPr>
      </p:pic>
      <p:pic>
        <p:nvPicPr>
          <p:cNvPr id="7" name="Picture 8" descr="http://www.lnl.infn.it/~epics/WikiDumps/localhost/160px-javascript_icon.svg.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96704" y="1510904"/>
            <a:ext cx="1613296" cy="1613297"/>
          </a:xfrm>
          <a:prstGeom prst="rect">
            <a:avLst/>
          </a:prstGeom>
          <a:noFill/>
          <a:scene3d>
            <a:camera prst="perspectiveContrastingRightFacing" fov="3900000">
              <a:rot lat="1096793" lon="21059336" rev="21486019"/>
            </a:camera>
            <a:lightRig rig="threePt" dir="t"/>
          </a:scene3d>
        </p:spPr>
      </p:pic>
      <p:pic>
        <p:nvPicPr>
          <p:cNvPr id="8" name="Picture 10" descr="http://icons.mysitemyway.com/wp-content/gallery/glowing-green-neon-icons-business/111095-glowing-green-neon-icon-business-cursor.png"/>
          <p:cNvPicPr>
            <a:picLocks noChangeAspect="1" noChangeArrowheads="1"/>
          </p:cNvPicPr>
          <p:nvPr/>
        </p:nvPicPr>
        <p:blipFill>
          <a:blip r:embed="rId6" cstate="screen">
            <a:extLst>
              <a:ext uri="{28A0092B-C50C-407E-A947-70E740481C1C}">
                <a14:useLocalDpi xmlns:a14="http://schemas.microsoft.com/office/drawing/2010/main" val="0"/>
              </a:ext>
            </a:extLst>
          </a:blip>
          <a:srcRect/>
          <a:stretch>
            <a:fillRect/>
          </a:stretch>
        </p:blipFill>
        <p:spPr bwMode="auto">
          <a:xfrm rot="5954108">
            <a:off x="3720988" y="1288608"/>
            <a:ext cx="2069928" cy="2069930"/>
          </a:xfrm>
          <a:prstGeom prst="rect">
            <a:avLst/>
          </a:prstGeom>
          <a:noFill/>
        </p:spPr>
      </p:pic>
    </p:spTree>
    <p:extLst>
      <p:ext uri="{BB962C8B-B14F-4D97-AF65-F5344CB8AC3E}">
        <p14:creationId xmlns:p14="http://schemas.microsoft.com/office/powerpoint/2010/main" val="48707363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a:t>
            </a:r>
            <a:endParaRPr lang="en-US" dirty="0"/>
          </a:p>
        </p:txBody>
      </p:sp>
      <p:sp>
        <p:nvSpPr>
          <p:cNvPr id="3" name="Content Placeholder 2"/>
          <p:cNvSpPr>
            <a:spLocks noGrp="1"/>
          </p:cNvSpPr>
          <p:nvPr>
            <p:ph idx="1"/>
          </p:nvPr>
        </p:nvSpPr>
        <p:spPr>
          <a:xfrm>
            <a:off x="228600" y="914400"/>
            <a:ext cx="8686800" cy="5638800"/>
          </a:xfrm>
        </p:spPr>
        <p:txBody>
          <a:bodyPr/>
          <a:lstStyle/>
          <a:p>
            <a:r>
              <a:rPr lang="en-US" dirty="0">
                <a:effectLst/>
              </a:rPr>
              <a:t>Which are some of the stages of the Software release life cycle</a:t>
            </a:r>
            <a:r>
              <a:rPr lang="en-US" dirty="0" smtClean="0">
                <a:effectLst/>
              </a:rPr>
              <a:t>?</a:t>
            </a:r>
            <a:endParaRPr lang="en-US" dirty="0" smtClean="0"/>
          </a:p>
          <a:p>
            <a:pPr marL="871538" lvl="1" indent="-514350">
              <a:buFont typeface="+mj-lt"/>
              <a:buAutoNum type="alphaLcParenR"/>
            </a:pPr>
            <a:r>
              <a:rPr lang="en-US" b="0" dirty="0" smtClean="0"/>
              <a:t>Alpha, Beta, Gamma</a:t>
            </a:r>
          </a:p>
          <a:p>
            <a:pPr marL="871538" lvl="1" indent="-514350">
              <a:buFont typeface="+mj-lt"/>
              <a:buAutoNum type="alphaLcParenR"/>
            </a:pPr>
            <a:r>
              <a:rPr lang="en-US" b="0" dirty="0" smtClean="0"/>
              <a:t>Pre-alpha</a:t>
            </a:r>
            <a:r>
              <a:rPr lang="en-US" b="0" dirty="0"/>
              <a:t>, Gamma, Release candidate</a:t>
            </a:r>
            <a:endParaRPr lang="en-US" b="0" dirty="0" smtClean="0"/>
          </a:p>
          <a:p>
            <a:pPr marL="871538" lvl="1" indent="-514350">
              <a:buFont typeface="+mj-lt"/>
              <a:buAutoNum type="alphaLcParenR"/>
            </a:pPr>
            <a:r>
              <a:rPr lang="en-US" b="0" dirty="0"/>
              <a:t>Pre-beta, Alpha, General availability</a:t>
            </a:r>
            <a:endParaRPr lang="en-US" b="0" dirty="0" smtClean="0"/>
          </a:p>
          <a:p>
            <a:pPr marL="871538" lvl="1" indent="-514350">
              <a:buFont typeface="+mj-lt"/>
              <a:buAutoNum type="alphaLcParenR"/>
            </a:pPr>
            <a:r>
              <a:rPr lang="en-US" b="0" dirty="0"/>
              <a:t>Alpha, Beta, General </a:t>
            </a:r>
            <a:r>
              <a:rPr lang="en-US" b="0" dirty="0" smtClean="0"/>
              <a:t>availability</a:t>
            </a:r>
            <a:endParaRPr lang="en-US" b="0"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6</a:t>
            </a:fld>
            <a:endParaRPr lang="en-US" dirty="0"/>
          </a:p>
        </p:txBody>
      </p:sp>
      <p:sp>
        <p:nvSpPr>
          <p:cNvPr id="5" name="Oval 4"/>
          <p:cNvSpPr/>
          <p:nvPr/>
        </p:nvSpPr>
        <p:spPr>
          <a:xfrm>
            <a:off x="495300" y="4045527"/>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146406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a:t>
            </a:r>
            <a:endParaRPr lang="en-US" dirty="0"/>
          </a:p>
        </p:txBody>
      </p:sp>
      <p:sp>
        <p:nvSpPr>
          <p:cNvPr id="3" name="Content Placeholder 2"/>
          <p:cNvSpPr>
            <a:spLocks noGrp="1"/>
          </p:cNvSpPr>
          <p:nvPr>
            <p:ph idx="1"/>
          </p:nvPr>
        </p:nvSpPr>
        <p:spPr>
          <a:xfrm>
            <a:off x="228600" y="914400"/>
            <a:ext cx="8686800" cy="5638800"/>
          </a:xfrm>
        </p:spPr>
        <p:txBody>
          <a:bodyPr/>
          <a:lstStyle/>
          <a:p>
            <a:r>
              <a:rPr lang="en-US" dirty="0">
                <a:effectLst/>
              </a:rPr>
              <a:t>Which of the following is not an object oriented programming </a:t>
            </a:r>
            <a:r>
              <a:rPr lang="en-US" dirty="0" smtClean="0">
                <a:effectLst/>
              </a:rPr>
              <a:t>language</a:t>
            </a:r>
            <a:r>
              <a:rPr lang="bg-BG" dirty="0" smtClean="0"/>
              <a:t>?</a:t>
            </a:r>
            <a:endParaRPr lang="en-US" dirty="0" smtClean="0"/>
          </a:p>
          <a:p>
            <a:pPr marL="871538" lvl="1" indent="-514350">
              <a:buFont typeface="+mj-lt"/>
              <a:buAutoNum type="alphaLcParenR"/>
            </a:pPr>
            <a:r>
              <a:rPr lang="en-US" b="0" dirty="0" smtClean="0"/>
              <a:t>C#</a:t>
            </a:r>
          </a:p>
          <a:p>
            <a:pPr marL="871538" lvl="1" indent="-514350">
              <a:buFont typeface="+mj-lt"/>
              <a:buAutoNum type="alphaLcParenR"/>
            </a:pPr>
            <a:r>
              <a:rPr lang="en-US" b="0" dirty="0" smtClean="0"/>
              <a:t>C++</a:t>
            </a:r>
          </a:p>
          <a:p>
            <a:pPr marL="871538" lvl="1" indent="-514350">
              <a:buFont typeface="+mj-lt"/>
              <a:buAutoNum type="alphaLcParenR"/>
            </a:pPr>
            <a:r>
              <a:rPr lang="en-US" b="0" dirty="0" smtClean="0"/>
              <a:t>PHP</a:t>
            </a:r>
          </a:p>
          <a:p>
            <a:pPr marL="871538" lvl="1" indent="-514350">
              <a:buFont typeface="+mj-lt"/>
              <a:buAutoNum type="alphaLcParenR"/>
            </a:pPr>
            <a:r>
              <a:rPr lang="en-US" b="0" dirty="0" smtClean="0"/>
              <a:t>Bash</a:t>
            </a:r>
          </a:p>
          <a:p>
            <a:pPr marL="871538" lvl="1" indent="-514350">
              <a:buFont typeface="+mj-lt"/>
              <a:buAutoNum type="alphaLcParenR"/>
            </a:pPr>
            <a:r>
              <a:rPr lang="en-US" b="0" dirty="0" smtClean="0"/>
              <a:t>Java</a:t>
            </a:r>
          </a:p>
          <a:p>
            <a:pPr marL="871538" lvl="1" indent="-514350">
              <a:buFont typeface="+mj-lt"/>
              <a:buAutoNum type="alphaLcParenR"/>
            </a:pPr>
            <a:r>
              <a:rPr lang="en-US" b="0" dirty="0" smtClean="0"/>
              <a:t>Python</a:t>
            </a:r>
            <a:endParaRPr lang="en-US" b="0"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60</a:t>
            </a:fld>
            <a:endParaRPr lang="en-US" dirty="0"/>
          </a:p>
        </p:txBody>
      </p:sp>
      <p:sp>
        <p:nvSpPr>
          <p:cNvPr id="5" name="Oval 4"/>
          <p:cNvSpPr/>
          <p:nvPr/>
        </p:nvSpPr>
        <p:spPr>
          <a:xfrm>
            <a:off x="495300" y="3962400"/>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161915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Answer</a:t>
            </a:r>
            <a:endParaRPr lang="en-US" dirty="0"/>
          </a:p>
        </p:txBody>
      </p:sp>
      <p:sp>
        <p:nvSpPr>
          <p:cNvPr id="3" name="Content Placeholder 2"/>
          <p:cNvSpPr>
            <a:spLocks noGrp="1"/>
          </p:cNvSpPr>
          <p:nvPr>
            <p:ph idx="1"/>
          </p:nvPr>
        </p:nvSpPr>
        <p:spPr/>
        <p:txBody>
          <a:bodyPr/>
          <a:lstStyle/>
          <a:p>
            <a:endParaRPr lang="en-US" dirty="0" smtClean="0"/>
          </a:p>
          <a:p>
            <a:r>
              <a:rPr lang="en-US" b="0" dirty="0" smtClean="0"/>
              <a:t>Bash is a scripting language</a:t>
            </a:r>
            <a:endParaRPr lang="bg-BG" b="0" dirty="0" smtClean="0"/>
          </a:p>
          <a:p>
            <a:pPr marL="0" indent="0">
              <a:buNone/>
            </a:pPr>
            <a:endParaRPr lang="en-US" dirty="0" smtClean="0"/>
          </a:p>
          <a:p>
            <a:r>
              <a:rPr lang="en-US" dirty="0" smtClean="0"/>
              <a:t>Information</a:t>
            </a:r>
            <a:r>
              <a:rPr lang="bg-BG" dirty="0" smtClean="0"/>
              <a:t>:</a:t>
            </a:r>
            <a:endParaRPr lang="en-US" dirty="0" smtClean="0"/>
          </a:p>
          <a:p>
            <a:pPr lvl="1"/>
            <a:r>
              <a:rPr lang="en-US" sz="2800" dirty="0">
                <a:hlinkClick r:id="rId2"/>
              </a:rPr>
              <a:t>http://en.wikipedia.org/wiki/Bash_(Unix_shell)</a:t>
            </a:r>
            <a:endParaRPr lang="en-US" sz="2800" dirty="0" smtClean="0"/>
          </a:p>
          <a:p>
            <a:pPr marL="357188" lvl="1" indent="0">
              <a:buNone/>
            </a:pPr>
            <a:endParaRPr lang="bg-BG" sz="2800"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61</a:t>
            </a:fld>
            <a:endParaRPr lang="en-US" dirty="0"/>
          </a:p>
        </p:txBody>
      </p:sp>
    </p:spTree>
    <p:extLst>
      <p:ext uri="{BB962C8B-B14F-4D97-AF65-F5344CB8AC3E}">
        <p14:creationId xmlns:p14="http://schemas.microsoft.com/office/powerpoint/2010/main" val="3269498487"/>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Team William Shakespeare</a:t>
            </a:r>
            <a:endParaRPr lang="en-US" dirty="0"/>
          </a:p>
        </p:txBody>
      </p:sp>
      <p:sp>
        <p:nvSpPr>
          <p:cNvPr id="3" name="Content Placeholder 2"/>
          <p:cNvSpPr>
            <a:spLocks noGrp="1"/>
          </p:cNvSpPr>
          <p:nvPr>
            <p:ph idx="1"/>
          </p:nvPr>
        </p:nvSpPr>
        <p:spPr>
          <a:xfrm>
            <a:off x="228600" y="914400"/>
            <a:ext cx="4343400" cy="5791200"/>
          </a:xfrm>
        </p:spPr>
        <p:txBody>
          <a:bodyPr/>
          <a:lstStyle/>
          <a:p>
            <a:r>
              <a:rPr lang="en-US" dirty="0" err="1" smtClean="0"/>
              <a:t>Tsvetomir</a:t>
            </a:r>
            <a:r>
              <a:rPr lang="en-US" dirty="0" smtClean="0"/>
              <a:t> </a:t>
            </a:r>
            <a:r>
              <a:rPr lang="en-US" dirty="0" err="1" smtClean="0"/>
              <a:t>Shavely</a:t>
            </a:r>
            <a:endParaRPr lang="bg-BG" dirty="0" smtClean="0"/>
          </a:p>
          <a:p>
            <a:r>
              <a:rPr lang="en-US" dirty="0" smtClean="0"/>
              <a:t>Lilia </a:t>
            </a:r>
            <a:r>
              <a:rPr lang="en-US" dirty="0" err="1" smtClean="0"/>
              <a:t>Kostova</a:t>
            </a:r>
            <a:endParaRPr lang="en-US" dirty="0" smtClean="0"/>
          </a:p>
          <a:p>
            <a:r>
              <a:rPr lang="en-US" dirty="0" err="1" smtClean="0"/>
              <a:t>Lubomir</a:t>
            </a:r>
            <a:r>
              <a:rPr lang="en-US" dirty="0" smtClean="0"/>
              <a:t> </a:t>
            </a:r>
            <a:r>
              <a:rPr lang="en-US" dirty="0" err="1" smtClean="0"/>
              <a:t>Dimitrov</a:t>
            </a:r>
            <a:endParaRPr lang="en-US" dirty="0" smtClean="0"/>
          </a:p>
          <a:p>
            <a:r>
              <a:rPr lang="en-US" dirty="0" smtClean="0"/>
              <a:t>Yana </a:t>
            </a:r>
            <a:r>
              <a:rPr lang="en-US" dirty="0" err="1" smtClean="0"/>
              <a:t>Yankova</a:t>
            </a:r>
            <a:endParaRPr lang="en-US" dirty="0" smtClean="0"/>
          </a:p>
          <a:p>
            <a:r>
              <a:rPr lang="en-US" dirty="0" smtClean="0"/>
              <a:t>Martin </a:t>
            </a:r>
            <a:r>
              <a:rPr lang="en-US" dirty="0" err="1" smtClean="0"/>
              <a:t>Hristov</a:t>
            </a:r>
            <a:endParaRPr lang="en-US" dirty="0" smtClean="0"/>
          </a:p>
          <a:p>
            <a:r>
              <a:rPr lang="en-US" dirty="0" err="1" smtClean="0"/>
              <a:t>Nikolay</a:t>
            </a:r>
            <a:r>
              <a:rPr lang="en-US" dirty="0" smtClean="0"/>
              <a:t> </a:t>
            </a:r>
            <a:r>
              <a:rPr lang="en-US" smtClean="0"/>
              <a:t>Tsonev</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62</a:t>
            </a:fld>
            <a:endParaRPr lang="en-US" dirty="0"/>
          </a:p>
        </p:txBody>
      </p:sp>
      <p:sp>
        <p:nvSpPr>
          <p:cNvPr id="5" name="Content Placeholder 2"/>
          <p:cNvSpPr txBox="1">
            <a:spLocks/>
          </p:cNvSpPr>
          <p:nvPr/>
        </p:nvSpPr>
        <p:spPr>
          <a:xfrm>
            <a:off x="4572000" y="914400"/>
            <a:ext cx="4343400" cy="4648200"/>
          </a:xfrm>
          <a:prstGeom prst="rect">
            <a:avLst/>
          </a:prstGeom>
        </p:spPr>
        <p:txBody>
          <a:bodyPr/>
          <a:lstStyle>
            <a:lvl1pPr marL="282575" indent="-282575" algn="l" rtl="0" eaLnBrk="0" fontAlgn="base" hangingPunct="0">
              <a:lnSpc>
                <a:spcPct val="105000"/>
              </a:lnSpc>
              <a:spcBef>
                <a:spcPts val="600"/>
              </a:spcBef>
              <a:spcAft>
                <a:spcPts val="600"/>
              </a:spcAft>
              <a:buClr>
                <a:schemeClr val="accent5">
                  <a:lumMod val="40000"/>
                  <a:lumOff val="60000"/>
                </a:schemeClr>
              </a:buClr>
              <a:buSzPct val="70000"/>
              <a:buFont typeface="Wingdings 2" pitchFamily="18" charset="2"/>
              <a:buChar char=""/>
              <a:tabLst>
                <a:tab pos="282575" algn="l"/>
              </a:tabLst>
              <a:defRPr sz="3200" b="1" kern="1200">
                <a:solidFill>
                  <a:srgbClr val="EBFFD2"/>
                </a:solidFill>
                <a:effectLst>
                  <a:outerShdw blurRad="38100" dist="38100" dir="2700000" algn="tl">
                    <a:srgbClr val="000000">
                      <a:alpha val="43137"/>
                    </a:srgbClr>
                  </a:outerShdw>
                </a:effectLst>
                <a:latin typeface="+mn-lt"/>
                <a:ea typeface="+mn-ea"/>
                <a:cs typeface="+mn-cs"/>
              </a:defRPr>
            </a:lvl1pPr>
            <a:lvl2pPr marL="630238" indent="-273050" algn="l" rtl="0" eaLnBrk="0" fontAlgn="base" hangingPunct="0">
              <a:lnSpc>
                <a:spcPct val="105000"/>
              </a:lnSpc>
              <a:spcBef>
                <a:spcPts val="600"/>
              </a:spcBef>
              <a:spcAft>
                <a:spcPts val="600"/>
              </a:spcAft>
              <a:buClr>
                <a:srgbClr val="8FD600"/>
              </a:buClr>
              <a:buFont typeface="Wingdings 2" pitchFamily="18" charset="2"/>
              <a:buChar char=""/>
              <a:defRPr sz="3000" b="1" kern="1200">
                <a:solidFill>
                  <a:schemeClr val="tx1">
                    <a:lumMod val="40000"/>
                    <a:lumOff val="60000"/>
                  </a:schemeClr>
                </a:solidFill>
                <a:effectLst>
                  <a:outerShdw blurRad="38100" dist="38100" dir="2700000" algn="tl">
                    <a:srgbClr val="000000">
                      <a:alpha val="43137"/>
                    </a:srgbClr>
                  </a:outerShdw>
                </a:effectLst>
                <a:latin typeface="+mn-lt"/>
                <a:ea typeface="+mn-ea"/>
                <a:cs typeface="+mn-cs"/>
              </a:defRPr>
            </a:lvl2pPr>
            <a:lvl3pPr marL="922338" indent="-273050" algn="l" rtl="0" eaLnBrk="0" fontAlgn="base" hangingPunct="0">
              <a:lnSpc>
                <a:spcPct val="105000"/>
              </a:lnSpc>
              <a:spcBef>
                <a:spcPts val="600"/>
              </a:spcBef>
              <a:spcAft>
                <a:spcPts val="600"/>
              </a:spcAft>
              <a:buClr>
                <a:srgbClr val="FFAD9F"/>
              </a:buClr>
              <a:buFont typeface="Wingdings 2" pitchFamily="18" charset="2"/>
              <a:buChar char=""/>
              <a:defRPr sz="2800" b="1" kern="1200">
                <a:solidFill>
                  <a:srgbClr val="F5FFC2"/>
                </a:solidFill>
                <a:effectLst>
                  <a:outerShdw blurRad="38100" dist="38100" dir="2700000" algn="tl">
                    <a:srgbClr val="000000">
                      <a:alpha val="43137"/>
                    </a:srgbClr>
                  </a:outerShdw>
                </a:effectLst>
                <a:latin typeface="+mn-lt"/>
                <a:ea typeface="+mn-ea"/>
                <a:cs typeface="+mn-cs"/>
              </a:defRPr>
            </a:lvl3pPr>
            <a:lvl4pPr marL="1187450" indent="-228600" algn="l" rtl="0" eaLnBrk="0" fontAlgn="base" hangingPunct="0">
              <a:lnSpc>
                <a:spcPct val="105000"/>
              </a:lnSpc>
              <a:spcBef>
                <a:spcPts val="600"/>
              </a:spcBef>
              <a:spcAft>
                <a:spcPts val="600"/>
              </a:spcAft>
              <a:buClr>
                <a:srgbClr val="FACF82"/>
              </a:buClr>
              <a:buFont typeface="Wingdings 2" pitchFamily="18" charset="2"/>
              <a:buChar char=""/>
              <a:defRPr sz="2600" b="1" kern="1200">
                <a:solidFill>
                  <a:schemeClr val="tx1">
                    <a:lumMod val="40000"/>
                    <a:lumOff val="60000"/>
                  </a:schemeClr>
                </a:solidFill>
                <a:effectLst>
                  <a:outerShdw blurRad="38100" dist="38100" dir="2700000" algn="tl">
                    <a:srgbClr val="000000">
                      <a:alpha val="43137"/>
                    </a:srgbClr>
                  </a:outerShdw>
                </a:effectLst>
                <a:latin typeface="+mn-lt"/>
                <a:ea typeface="+mn-ea"/>
                <a:cs typeface="+mn-cs"/>
              </a:defRPr>
            </a:lvl4pPr>
            <a:lvl5pPr marL="1425575" indent="-228600" algn="l" rtl="0" eaLnBrk="0" fontAlgn="base" hangingPunct="0">
              <a:lnSpc>
                <a:spcPct val="105000"/>
              </a:lnSpc>
              <a:spcBef>
                <a:spcPts val="600"/>
              </a:spcBef>
              <a:spcAft>
                <a:spcPts val="600"/>
              </a:spcAft>
              <a:buClr>
                <a:srgbClr val="46A6BD"/>
              </a:buClr>
              <a:buFont typeface="Wingdings 2" pitchFamily="18" charset="2"/>
              <a:buChar char=""/>
              <a:defRPr sz="2400" b="1" kern="1200">
                <a:solidFill>
                  <a:schemeClr val="tx1">
                    <a:lumMod val="40000"/>
                    <a:lumOff val="60000"/>
                  </a:schemeClr>
                </a:solidFill>
                <a:effectLst>
                  <a:outerShdw blurRad="38100" dist="38100" dir="2700000" algn="tl">
                    <a:srgbClr val="000000">
                      <a:alpha val="43137"/>
                    </a:srgbClr>
                  </a:outerShdw>
                </a:effectLst>
                <a:latin typeface="+mn-lt"/>
                <a:ea typeface="+mn-ea"/>
                <a:cs typeface="+mn-cs"/>
              </a:defRPr>
            </a:lvl5pPr>
            <a:lvl6pPr marL="1673352" indent="-228600" algn="l" rtl="0" eaLnBrk="1" latinLnBrk="0" hangingPunct="1">
              <a:spcBef>
                <a:spcPct val="20000"/>
              </a:spcBef>
              <a:buClr>
                <a:schemeClr val="accent6"/>
              </a:buClr>
              <a:buFont typeface="Wingdings 2"/>
              <a:buChar char=""/>
              <a:defRPr sz="1800" kern="1200">
                <a:solidFill>
                  <a:schemeClr val="tx1"/>
                </a:solidFill>
                <a:latin typeface="+mn-lt"/>
                <a:ea typeface="+mn-ea"/>
                <a:cs typeface="+mn-cs"/>
              </a:defRPr>
            </a:lvl6pPr>
            <a:lvl7pPr marL="1911096" indent="-228600" algn="l" rtl="0" eaLnBrk="1" latinLnBrk="0" hangingPunct="1">
              <a:spcBef>
                <a:spcPct val="20000"/>
              </a:spcBef>
              <a:buClr>
                <a:schemeClr val="tx2"/>
              </a:buClr>
              <a:buFont typeface="Wingdings 2"/>
              <a:buChar char=""/>
              <a:defRPr sz="1600" kern="1200">
                <a:solidFill>
                  <a:schemeClr val="tx1"/>
                </a:solidFill>
                <a:latin typeface="+mn-lt"/>
                <a:ea typeface="+mn-ea"/>
                <a:cs typeface="+mn-cs"/>
              </a:defRPr>
            </a:lvl7pPr>
            <a:lvl8pPr marL="2121408"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8pPr>
            <a:lvl9pPr marL="2322576"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9pPr>
          </a:lstStyle>
          <a:p>
            <a:r>
              <a:rPr lang="en-US" dirty="0" err="1" smtClean="0"/>
              <a:t>Mihail</a:t>
            </a:r>
            <a:r>
              <a:rPr lang="en-US" dirty="0" smtClean="0"/>
              <a:t> </a:t>
            </a:r>
            <a:r>
              <a:rPr lang="en-US" dirty="0" err="1" smtClean="0"/>
              <a:t>Vakov</a:t>
            </a:r>
            <a:endParaRPr lang="en-US" dirty="0" smtClean="0"/>
          </a:p>
          <a:p>
            <a:r>
              <a:rPr lang="en-US" dirty="0" err="1" smtClean="0"/>
              <a:t>Dimitar</a:t>
            </a:r>
            <a:r>
              <a:rPr lang="en-US" dirty="0" smtClean="0"/>
              <a:t> </a:t>
            </a:r>
            <a:r>
              <a:rPr lang="en-US" dirty="0" err="1" smtClean="0"/>
              <a:t>Kostov</a:t>
            </a:r>
            <a:endParaRPr lang="en-US" dirty="0" smtClean="0"/>
          </a:p>
          <a:p>
            <a:r>
              <a:rPr lang="en-US" dirty="0" err="1" smtClean="0"/>
              <a:t>Mladen</a:t>
            </a:r>
            <a:r>
              <a:rPr lang="en-US" dirty="0" smtClean="0"/>
              <a:t> </a:t>
            </a:r>
            <a:r>
              <a:rPr lang="en-US" dirty="0" err="1" smtClean="0"/>
              <a:t>Mladenov</a:t>
            </a:r>
            <a:endParaRPr lang="en-US" dirty="0" smtClean="0"/>
          </a:p>
          <a:p>
            <a:r>
              <a:rPr lang="en-US" dirty="0" err="1" smtClean="0"/>
              <a:t>Georgi</a:t>
            </a:r>
            <a:r>
              <a:rPr lang="en-US" dirty="0" smtClean="0"/>
              <a:t> </a:t>
            </a:r>
            <a:r>
              <a:rPr lang="en-US" dirty="0" err="1" smtClean="0"/>
              <a:t>Ilkov</a:t>
            </a:r>
            <a:endParaRPr lang="en-US" dirty="0" smtClean="0"/>
          </a:p>
          <a:p>
            <a:r>
              <a:rPr lang="en-US" dirty="0" err="1" smtClean="0"/>
              <a:t>Radko</a:t>
            </a:r>
            <a:r>
              <a:rPr lang="en-US" dirty="0" smtClean="0"/>
              <a:t> </a:t>
            </a:r>
            <a:r>
              <a:rPr lang="en-US" dirty="0" err="1" smtClean="0"/>
              <a:t>Ivanov</a:t>
            </a:r>
            <a:endParaRPr lang="en-US" smtClean="0"/>
          </a:p>
          <a:p>
            <a:pPr marL="0" indent="0">
              <a:buNone/>
            </a:pPr>
            <a:endParaRPr lang="en-US" dirty="0"/>
          </a:p>
        </p:txBody>
      </p:sp>
    </p:spTree>
    <p:extLst>
      <p:ext uri="{BB962C8B-B14F-4D97-AF65-F5344CB8AC3E}">
        <p14:creationId xmlns:p14="http://schemas.microsoft.com/office/powerpoint/2010/main" val="21693239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Answer</a:t>
            </a:r>
            <a:endParaRPr lang="en-US" dirty="0"/>
          </a:p>
        </p:txBody>
      </p:sp>
      <p:sp>
        <p:nvSpPr>
          <p:cNvPr id="3" name="Content Placeholder 2"/>
          <p:cNvSpPr>
            <a:spLocks noGrp="1"/>
          </p:cNvSpPr>
          <p:nvPr>
            <p:ph idx="1"/>
          </p:nvPr>
        </p:nvSpPr>
        <p:spPr/>
        <p:txBody>
          <a:bodyPr/>
          <a:lstStyle/>
          <a:p>
            <a:pPr marL="0" indent="0">
              <a:buNone/>
            </a:pPr>
            <a:endParaRPr lang="en-US" dirty="0" smtClean="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smtClean="0"/>
          </a:p>
          <a:p>
            <a:r>
              <a:rPr lang="en-US" dirty="0" smtClean="0"/>
              <a:t>Information</a:t>
            </a:r>
            <a:r>
              <a:rPr lang="bg-BG" dirty="0" smtClean="0"/>
              <a:t>:</a:t>
            </a:r>
            <a:endParaRPr lang="en-US" dirty="0" smtClean="0"/>
          </a:p>
          <a:p>
            <a:pPr lvl="1"/>
            <a:r>
              <a:rPr lang="en-US" sz="2800" dirty="0">
                <a:effectLst/>
                <a:hlinkClick r:id="rId2"/>
              </a:rPr>
              <a:t>http://</a:t>
            </a:r>
            <a:r>
              <a:rPr lang="en-US" sz="2800" dirty="0" smtClean="0">
                <a:effectLst/>
                <a:hlinkClick r:id="rId2"/>
              </a:rPr>
              <a:t>en.wikipedia.org/wiki/Software_release_life_cycle</a:t>
            </a:r>
            <a:endParaRPr lang="bg-BG" sz="2800"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7</a:t>
            </a:fld>
            <a:endParaRPr lang="en-US" dirty="0"/>
          </a:p>
        </p:txBody>
      </p:sp>
    </p:spTree>
    <p:extLst>
      <p:ext uri="{BB962C8B-B14F-4D97-AF65-F5344CB8AC3E}">
        <p14:creationId xmlns:p14="http://schemas.microsoft.com/office/powerpoint/2010/main" val="178085921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33400" y="838200"/>
            <a:ext cx="7924800" cy="1600200"/>
          </a:xfrm>
        </p:spPr>
        <p:txBody>
          <a:bodyPr/>
          <a:lstStyle/>
          <a:p>
            <a:r>
              <a:rPr lang="en-US" dirty="0">
                <a:effectLst/>
              </a:rPr>
              <a:t>Rules for working with and supporting computer systems</a:t>
            </a:r>
            <a:endParaRPr lang="en-US" dirty="0"/>
          </a:p>
        </p:txBody>
      </p:sp>
      <p:sp>
        <p:nvSpPr>
          <p:cNvPr id="3" name="Subtitle 2"/>
          <p:cNvSpPr>
            <a:spLocks noGrp="1"/>
          </p:cNvSpPr>
          <p:nvPr>
            <p:ph type="subTitle" idx="1"/>
          </p:nvPr>
        </p:nvSpPr>
        <p:spPr>
          <a:xfrm>
            <a:off x="609600" y="2761174"/>
            <a:ext cx="7924800" cy="569120"/>
          </a:xfrm>
        </p:spPr>
        <p:txBody>
          <a:bodyPr/>
          <a:lstStyle/>
          <a:p>
            <a:r>
              <a:rPr lang="en-US" dirty="0" smtClean="0"/>
              <a:t>Installation, usage, support…</a:t>
            </a:r>
            <a:endParaRPr lang="en-US" dirty="0"/>
          </a:p>
        </p:txBody>
      </p:sp>
      <p:pic>
        <p:nvPicPr>
          <p:cNvPr id="8194" name="Picture 2" descr="http://www.sharewarebay.com/images/screenshot/nimble_software/Neat_Install.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1413">
            <a:off x="1129435" y="3716054"/>
            <a:ext cx="2938872" cy="2324100"/>
          </a:xfrm>
          <a:prstGeom prst="roundRect">
            <a:avLst>
              <a:gd name="adj" fmla="val 4815"/>
            </a:avLst>
          </a:prstGeom>
          <a:noFill/>
          <a:extLst>
            <a:ext uri="{909E8E84-426E-40DD-AFC4-6F175D3DCCD1}">
              <a14:hiddenFill xmlns:a14="http://schemas.microsoft.com/office/drawing/2010/main">
                <a:solidFill>
                  <a:srgbClr val="FFFFFF"/>
                </a:solidFill>
              </a14:hiddenFill>
            </a:ext>
          </a:extLst>
        </p:spPr>
      </p:pic>
      <p:pic>
        <p:nvPicPr>
          <p:cNvPr id="8196" name="Picture 4" descr="http://www.majhacomputer.com/images/web-based-softwar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1374961">
            <a:off x="4927049" y="3732210"/>
            <a:ext cx="3077944" cy="2308456"/>
          </a:xfrm>
          <a:prstGeom prst="roundRect">
            <a:avLst>
              <a:gd name="adj" fmla="val 3358"/>
            </a:avLst>
          </a:prstGeom>
          <a:noFill/>
          <a:ln>
            <a:solidFill>
              <a:schemeClr val="accent5">
                <a:lumMod val="50000"/>
              </a:schemeClr>
            </a:solidFill>
          </a:ln>
          <a:extLst>
            <a:ext uri="{909E8E84-426E-40DD-AFC4-6F175D3DCCD1}">
              <a14:hiddenFill xmlns:a14="http://schemas.microsoft.com/office/drawing/2010/main">
                <a:solidFill>
                  <a:srgbClr val="FFFFFF"/>
                </a:solidFill>
              </a14:hiddenFill>
            </a:ext>
          </a:extLst>
        </p:spPr>
      </p:pic>
      <p:pic>
        <p:nvPicPr>
          <p:cNvPr id="8198" name="Picture 6" descr="http://blog.blacknight.com/images/technical-support-frustration.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06886" y="4630454"/>
            <a:ext cx="2527320" cy="1770346"/>
          </a:xfrm>
          <a:prstGeom prst="roundRect">
            <a:avLst>
              <a:gd name="adj" fmla="val 7102"/>
            </a:avLst>
          </a:prstGeom>
          <a:ln>
            <a:noFill/>
          </a:ln>
          <a:effectLst>
            <a:outerShdw blurRad="76200" sx="108000" sy="108000" algn="ctr" rotWithShape="0">
              <a:prstClr val="black">
                <a:alpha val="25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91230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a:t>
            </a:r>
          </a:p>
        </p:txBody>
      </p:sp>
      <p:sp>
        <p:nvSpPr>
          <p:cNvPr id="3" name="Content Placeholder 2"/>
          <p:cNvSpPr>
            <a:spLocks noGrp="1"/>
          </p:cNvSpPr>
          <p:nvPr>
            <p:ph idx="1"/>
          </p:nvPr>
        </p:nvSpPr>
        <p:spPr>
          <a:xfrm>
            <a:off x="228600" y="914400"/>
            <a:ext cx="8686800" cy="5638800"/>
          </a:xfrm>
        </p:spPr>
        <p:txBody>
          <a:bodyPr/>
          <a:lstStyle/>
          <a:p>
            <a:r>
              <a:rPr lang="en-US" sz="2800" dirty="0">
                <a:effectLst/>
              </a:rPr>
              <a:t>If you have a full HD monitor connected with the laptop with video card that supports HD via VGA </a:t>
            </a:r>
            <a:r>
              <a:rPr lang="en-US" sz="2800" dirty="0" smtClean="0">
                <a:effectLst/>
              </a:rPr>
              <a:t>cable </a:t>
            </a:r>
            <a:r>
              <a:rPr lang="en-US" sz="2800" dirty="0">
                <a:effectLst/>
              </a:rPr>
              <a:t>and the laptop max screen resolution is 1366 : 768, what will be the monitor’s resolution if you extend the displays </a:t>
            </a:r>
            <a:r>
              <a:rPr lang="en-US" sz="2800" dirty="0" smtClean="0">
                <a:effectLst/>
              </a:rPr>
              <a:t>?</a:t>
            </a:r>
            <a:endParaRPr lang="en-US" sz="2800" dirty="0" smtClean="0"/>
          </a:p>
          <a:p>
            <a:pPr marL="871538" lvl="1" indent="-514350">
              <a:buFont typeface="+mj-lt"/>
              <a:buAutoNum type="alphaLcParenR"/>
            </a:pPr>
            <a:r>
              <a:rPr lang="en-US" b="0" dirty="0">
                <a:effectLst/>
              </a:rPr>
              <a:t>It will still be with a full HD resolution</a:t>
            </a:r>
            <a:r>
              <a:rPr lang="en-US" dirty="0" smtClean="0"/>
              <a:t>.</a:t>
            </a:r>
          </a:p>
          <a:p>
            <a:pPr marL="871538" lvl="1" indent="-514350">
              <a:buFont typeface="+mj-lt"/>
              <a:buAutoNum type="alphaLcParenR"/>
            </a:pPr>
            <a:r>
              <a:rPr lang="en-US" dirty="0"/>
              <a:t> </a:t>
            </a:r>
            <a:r>
              <a:rPr lang="en-US" b="0" dirty="0">
                <a:effectLst/>
              </a:rPr>
              <a:t>You can’t connect laptop and monitor with VGA </a:t>
            </a:r>
            <a:r>
              <a:rPr lang="en-US" b="0" dirty="0" smtClean="0">
                <a:effectLst/>
              </a:rPr>
              <a:t>cable</a:t>
            </a:r>
            <a:endParaRPr lang="en-US" dirty="0"/>
          </a:p>
          <a:p>
            <a:pPr marL="871538" lvl="1" indent="-514350">
              <a:buFont typeface="+mj-lt"/>
              <a:buAutoNum type="alphaLcParenR"/>
            </a:pPr>
            <a:r>
              <a:rPr lang="en-US" b="0" dirty="0">
                <a:effectLst/>
              </a:rPr>
              <a:t>It will be with HD ready </a:t>
            </a:r>
            <a:r>
              <a:rPr lang="en-US" b="0" dirty="0" smtClean="0">
                <a:effectLst/>
              </a:rPr>
              <a:t>resolution</a:t>
            </a:r>
          </a:p>
          <a:p>
            <a:pPr marL="871538" lvl="1" indent="-514350">
              <a:buFont typeface="+mj-lt"/>
              <a:buAutoNum type="alphaLcParenR"/>
            </a:pPr>
            <a:r>
              <a:rPr lang="en-US" b="0" dirty="0">
                <a:effectLst/>
              </a:rPr>
              <a:t>Both screens will be with a full HD resolution</a:t>
            </a:r>
            <a:endParaRPr lang="en-US" dirty="0" smtClean="0"/>
          </a:p>
          <a:p>
            <a:pPr marL="357188" lvl="1" indent="0">
              <a:buNone/>
            </a:pP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9</a:t>
            </a:fld>
            <a:endParaRPr lang="en-US" dirty="0"/>
          </a:p>
        </p:txBody>
      </p:sp>
      <p:sp>
        <p:nvSpPr>
          <p:cNvPr id="5" name="Oval 4"/>
          <p:cNvSpPr/>
          <p:nvPr/>
        </p:nvSpPr>
        <p:spPr>
          <a:xfrm>
            <a:off x="495300" y="3352800"/>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087849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theme/theme1.xml><?xml version="1.0" encoding="utf-8"?>
<a:theme xmlns:a="http://schemas.openxmlformats.org/drawingml/2006/main" name="Telerik Academy">
  <a:themeElements>
    <a:clrScheme name="Telerik Colors Theme">
      <a:dk1>
        <a:sysClr val="windowText" lastClr="000000"/>
      </a:dk1>
      <a:lt1>
        <a:srgbClr val="CCFF66"/>
      </a:lt1>
      <a:dk2>
        <a:srgbClr val="30356E"/>
      </a:dk2>
      <a:lt2>
        <a:srgbClr val="CCFF33"/>
      </a:lt2>
      <a:accent1>
        <a:srgbClr val="CC4757"/>
      </a:accent1>
      <a:accent2>
        <a:srgbClr val="FF6F61"/>
      </a:accent2>
      <a:accent3>
        <a:srgbClr val="FF953E"/>
      </a:accent3>
      <a:accent4>
        <a:srgbClr val="F8BD52"/>
      </a:accent4>
      <a:accent5>
        <a:srgbClr val="46A6BD"/>
      </a:accent5>
      <a:accent6>
        <a:srgbClr val="5488BC"/>
      </a:accent6>
      <a:hlink>
        <a:srgbClr val="76B200"/>
      </a:hlink>
      <a:folHlink>
        <a:srgbClr val="FFCF3E"/>
      </a:folHlink>
    </a:clrScheme>
    <a:fontScheme name="Deluxe">
      <a:majorFont>
        <a:latin typeface="Corbel"/>
        <a:ea typeface=""/>
        <a:cs typeface=""/>
        <a:font script="Jpan" typeface="HGｺﾞｼｯｸM"/>
        <a:font script="Hang" typeface="HY엽서L"/>
        <a:font script="Hans" typeface="华文新魏"/>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rbel"/>
        <a:ea typeface=""/>
        <a:cs typeface=""/>
        <a:font script="Jpan" typeface="HGｺﾞｼｯｸM"/>
        <a:font script="Hang" typeface="HY엽서L"/>
        <a:font script="Hans" typeface="华文新魏"/>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Deluxe">
      <a:fillStyleLst>
        <a:solidFill>
          <a:schemeClr val="phClr"/>
        </a:solidFill>
        <a:gradFill rotWithShape="1">
          <a:gsLst>
            <a:gs pos="0">
              <a:schemeClr val="phClr">
                <a:tint val="20000"/>
                <a:satMod val="280000"/>
              </a:schemeClr>
            </a:gs>
            <a:gs pos="14000">
              <a:schemeClr val="phClr">
                <a:tint val="37000"/>
                <a:satMod val="250000"/>
              </a:schemeClr>
            </a:gs>
            <a:gs pos="45000">
              <a:schemeClr val="phClr">
                <a:tint val="53000"/>
                <a:satMod val="220000"/>
              </a:schemeClr>
            </a:gs>
            <a:gs pos="65000">
              <a:schemeClr val="phClr">
                <a:tint val="53000"/>
                <a:satMod val="220000"/>
              </a:schemeClr>
            </a:gs>
            <a:gs pos="86000">
              <a:schemeClr val="phClr">
                <a:tint val="42000"/>
                <a:satMod val="240000"/>
              </a:schemeClr>
            </a:gs>
            <a:gs pos="100000">
              <a:schemeClr val="phClr">
                <a:tint val="20000"/>
                <a:satMod val="230000"/>
              </a:schemeClr>
            </a:gs>
          </a:gsLst>
          <a:lin ang="16200000" scaled="1"/>
        </a:gradFill>
        <a:gradFill rotWithShape="1">
          <a:gsLst>
            <a:gs pos="0">
              <a:schemeClr val="phClr">
                <a:shade val="75000"/>
                <a:satMod val="160000"/>
              </a:schemeClr>
            </a:gs>
            <a:gs pos="60000">
              <a:schemeClr val="phClr">
                <a:satMod val="150000"/>
              </a:schemeClr>
            </a:gs>
            <a:gs pos="100000">
              <a:schemeClr val="phClr">
                <a:tint val="75000"/>
                <a:satMod val="200000"/>
              </a:schemeClr>
            </a:gs>
          </a:gsLst>
          <a:lin ang="16200000" scaled="1"/>
        </a:gradFill>
      </a:fillStyleLst>
      <a:lnStyleLst>
        <a:ln w="9525" cap="flat" cmpd="sng" algn="ctr">
          <a:solidFill>
            <a:schemeClr val="phClr">
              <a:satMod val="140000"/>
            </a:schemeClr>
          </a:solidFill>
          <a:prstDash val="solid"/>
        </a:ln>
        <a:ln w="25400" cap="flat" cmpd="sng" algn="ctr">
          <a:solidFill>
            <a:schemeClr val="phClr"/>
          </a:solidFill>
          <a:prstDash val="solid"/>
        </a:ln>
        <a:ln w="31750" cap="flat" cmpd="sng" algn="ctr">
          <a:solidFill>
            <a:schemeClr val="phClr"/>
          </a:solidFill>
          <a:prstDash val="solid"/>
        </a:ln>
      </a:lnStyleLst>
      <a:effectStyleLst>
        <a:effectStyle>
          <a:effectLst>
            <a:outerShdw blurRad="50800" dist="25400" dir="5400000" rotWithShape="0">
              <a:srgbClr val="000000">
                <a:alpha val="43137"/>
              </a:srgbClr>
            </a:outerShdw>
          </a:effectLst>
        </a:effectStyle>
        <a:effectStyle>
          <a:effectLst>
            <a:outerShdw blurRad="50800" dist="25400" dir="5400000" rotWithShape="0">
              <a:srgbClr val="000000">
                <a:alpha val="43137"/>
              </a:srgbClr>
            </a:outerShdw>
          </a:effectLst>
          <a:scene3d>
            <a:camera prst="orthographicFront" fov="0">
              <a:rot lat="0" lon="0" rev="0"/>
            </a:camera>
            <a:lightRig rig="contrasting" dir="t">
              <a:rot lat="0" lon="0" rev="16500000"/>
            </a:lightRig>
          </a:scene3d>
          <a:sp3d prstMaterial="powder">
            <a:bevelT w="152400"/>
            <a:contourClr>
              <a:schemeClr val="phClr"/>
            </a:contourClr>
          </a:sp3d>
        </a:effectStyle>
        <a:effectStyle>
          <a:effectLst>
            <a:reflection blurRad="12700" stA="26000" endPos="28000" dist="38100" dir="5400000" sy="-100000"/>
          </a:effectLst>
          <a:scene3d>
            <a:camera prst="orthographicFront" fov="0">
              <a:rot lat="0" lon="0" rev="0"/>
            </a:camera>
            <a:lightRig rig="contrasting" dir="t">
              <a:rot lat="0" lon="0" rev="16500000"/>
            </a:lightRig>
          </a:scene3d>
          <a:sp3d prstMaterial="powder">
            <a:bevelT w="190500" h="101600"/>
            <a:contourClr>
              <a:schemeClr val="phClr"/>
            </a:contourClr>
          </a:sp3d>
        </a:effectStyle>
      </a:effectStyleLst>
      <a:bgFillStyleLst>
        <a:solidFill>
          <a:schemeClr val="phClr"/>
        </a:solidFill>
        <a:gradFill rotWithShape="1">
          <a:gsLst>
            <a:gs pos="0">
              <a:schemeClr val="phClr">
                <a:tint val="43000"/>
                <a:satMod val="1550000"/>
              </a:schemeClr>
            </a:gs>
            <a:gs pos="1000">
              <a:schemeClr val="phClr">
                <a:tint val="48000"/>
                <a:satMod val="1550000"/>
              </a:schemeClr>
            </a:gs>
            <a:gs pos="90000">
              <a:schemeClr val="phClr">
                <a:shade val="18000"/>
                <a:satMod val="275000"/>
              </a:schemeClr>
            </a:gs>
          </a:gsLst>
          <a:path path="circle">
            <a:fillToRect r="210000" b="300000"/>
          </a:path>
        </a:gradFill>
        <a:gradFill rotWithShape="1">
          <a:gsLst>
            <a:gs pos="5000">
              <a:schemeClr val="phClr">
                <a:tint val="38000"/>
                <a:satMod val="1800000"/>
              </a:schemeClr>
            </a:gs>
            <a:gs pos="5000">
              <a:schemeClr val="phClr">
                <a:tint val="40000"/>
                <a:satMod val="1800000"/>
              </a:schemeClr>
            </a:gs>
            <a:gs pos="90000">
              <a:schemeClr val="phClr">
                <a:shade val="18000"/>
                <a:satMod val="275000"/>
              </a:schemeClr>
            </a:gs>
          </a:gsLst>
          <a:path path="circle">
            <a:fillToRect l="20000" t="30000" r="135000" b="10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Deluxe</Template>
  <TotalTime>5487</TotalTime>
  <Words>1872</Words>
  <Application>Microsoft Office PowerPoint</Application>
  <PresentationFormat>On-screen Show (4:3)</PresentationFormat>
  <Paragraphs>335</Paragraphs>
  <Slides>62</Slides>
  <Notes>0</Notes>
  <HiddenSlides>0</HiddenSlides>
  <MMClips>0</MMClips>
  <ScaleCrop>false</ScaleCrop>
  <HeadingPairs>
    <vt:vector size="4" baseType="variant">
      <vt:variant>
        <vt:lpstr>Theme</vt:lpstr>
      </vt:variant>
      <vt:variant>
        <vt:i4>1</vt:i4>
      </vt:variant>
      <vt:variant>
        <vt:lpstr>Slide Titles</vt:lpstr>
      </vt:variant>
      <vt:variant>
        <vt:i4>62</vt:i4>
      </vt:variant>
    </vt:vector>
  </HeadingPairs>
  <TitlesOfParts>
    <vt:vector size="63" baseType="lpstr">
      <vt:lpstr>Telerik Academy</vt:lpstr>
      <vt:lpstr>Training IT test</vt:lpstr>
      <vt:lpstr>Computer systems</vt:lpstr>
      <vt:lpstr>Question</vt:lpstr>
      <vt:lpstr>Answer</vt:lpstr>
      <vt:lpstr>Computer programs</vt:lpstr>
      <vt:lpstr>Question</vt:lpstr>
      <vt:lpstr>Answer</vt:lpstr>
      <vt:lpstr>Rules for working with and supporting computer systems</vt:lpstr>
      <vt:lpstr>Question</vt:lpstr>
      <vt:lpstr>Answer</vt:lpstr>
      <vt:lpstr>Means of data transfer in IT, Numeral systems</vt:lpstr>
      <vt:lpstr>Question</vt:lpstr>
      <vt:lpstr>Answer</vt:lpstr>
      <vt:lpstr>Operating systems</vt:lpstr>
      <vt:lpstr>Question</vt:lpstr>
      <vt:lpstr>Answer</vt:lpstr>
      <vt:lpstr>Software engineering and project development</vt:lpstr>
      <vt:lpstr>Question</vt:lpstr>
      <vt:lpstr>Answer</vt:lpstr>
      <vt:lpstr>Compressing and decompressing data</vt:lpstr>
      <vt:lpstr>Question</vt:lpstr>
      <vt:lpstr>Answer</vt:lpstr>
      <vt:lpstr>Text processing software</vt:lpstr>
      <vt:lpstr>Question</vt:lpstr>
      <vt:lpstr>Answer</vt:lpstr>
      <vt:lpstr>Computer graphics</vt:lpstr>
      <vt:lpstr>Question</vt:lpstr>
      <vt:lpstr>Answer</vt:lpstr>
      <vt:lpstr>Databases</vt:lpstr>
      <vt:lpstr>Question</vt:lpstr>
      <vt:lpstr>Answer</vt:lpstr>
      <vt:lpstr>Information systems</vt:lpstr>
      <vt:lpstr>Question</vt:lpstr>
      <vt:lpstr>Answer</vt:lpstr>
      <vt:lpstr>Security</vt:lpstr>
      <vt:lpstr>Question</vt:lpstr>
      <vt:lpstr>Отговор</vt:lpstr>
      <vt:lpstr>Presentation making &amp; Presentation skills</vt:lpstr>
      <vt:lpstr>Question</vt:lpstr>
      <vt:lpstr>Answer</vt:lpstr>
      <vt:lpstr>Multimedia</vt:lpstr>
      <vt:lpstr>Question</vt:lpstr>
      <vt:lpstr>Answer</vt:lpstr>
      <vt:lpstr>Computer networks</vt:lpstr>
      <vt:lpstr>Question</vt:lpstr>
      <vt:lpstr>Answer</vt:lpstr>
      <vt:lpstr>Internet</vt:lpstr>
      <vt:lpstr>Question</vt:lpstr>
      <vt:lpstr>Answer</vt:lpstr>
      <vt:lpstr>Electronic communication and e-mail</vt:lpstr>
      <vt:lpstr>Question</vt:lpstr>
      <vt:lpstr>Answer</vt:lpstr>
      <vt:lpstr>World Wide Web (WWW)</vt:lpstr>
      <vt:lpstr>Question</vt:lpstr>
      <vt:lpstr>Answer</vt:lpstr>
      <vt:lpstr>Web design, HTML, CSS</vt:lpstr>
      <vt:lpstr>Question</vt:lpstr>
      <vt:lpstr>Answer</vt:lpstr>
      <vt:lpstr>JavaScript</vt:lpstr>
      <vt:lpstr>Question</vt:lpstr>
      <vt:lpstr>Answer</vt:lpstr>
      <vt:lpstr>Team William Shakespeare</vt:lpstr>
    </vt:vector>
  </TitlesOfParts>
  <Company>Telerik Corporation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Училищна софтуерна академия</dc:title>
  <dc:subject>Telerik Software Academy</dc:subject>
  <dc:creator>Svetlin Nakov</dc:creator>
  <cp:keywords>telerik software academy, school academy, училищна софтуерна академия, академия на Телерик за ученици, free courses for developers</cp:keywords>
  <cp:lastModifiedBy>Lubo</cp:lastModifiedBy>
  <cp:revision>587</cp:revision>
  <dcterms:created xsi:type="dcterms:W3CDTF">2007-12-08T16:03:35Z</dcterms:created>
  <dcterms:modified xsi:type="dcterms:W3CDTF">2013-11-28T20:17:31Z</dcterms:modified>
  <cp:category>software engineering</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fs.IsStoryboard">
    <vt:bool>true</vt:bool>
  </property>
</Properties>
</file>